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5" r:id="rId2"/>
  </p:sldMasterIdLst>
  <p:notesMasterIdLst>
    <p:notesMasterId r:id="rId35"/>
  </p:notesMasterIdLst>
  <p:handoutMasterIdLst>
    <p:handoutMasterId r:id="rId36"/>
  </p:handoutMasterIdLst>
  <p:sldIdLst>
    <p:sldId id="822" r:id="rId3"/>
    <p:sldId id="795" r:id="rId4"/>
    <p:sldId id="826" r:id="rId5"/>
    <p:sldId id="827" r:id="rId6"/>
    <p:sldId id="828" r:id="rId7"/>
    <p:sldId id="829" r:id="rId8"/>
    <p:sldId id="830" r:id="rId9"/>
    <p:sldId id="831" r:id="rId10"/>
    <p:sldId id="832" r:id="rId11"/>
    <p:sldId id="833" r:id="rId12"/>
    <p:sldId id="834" r:id="rId13"/>
    <p:sldId id="835" r:id="rId14"/>
    <p:sldId id="836" r:id="rId15"/>
    <p:sldId id="837" r:id="rId16"/>
    <p:sldId id="838" r:id="rId17"/>
    <p:sldId id="839" r:id="rId18"/>
    <p:sldId id="840" r:id="rId19"/>
    <p:sldId id="841" r:id="rId20"/>
    <p:sldId id="842" r:id="rId21"/>
    <p:sldId id="843" r:id="rId22"/>
    <p:sldId id="844" r:id="rId23"/>
    <p:sldId id="845" r:id="rId24"/>
    <p:sldId id="846" r:id="rId25"/>
    <p:sldId id="847" r:id="rId26"/>
    <p:sldId id="848" r:id="rId27"/>
    <p:sldId id="855" r:id="rId28"/>
    <p:sldId id="849" r:id="rId29"/>
    <p:sldId id="850" r:id="rId30"/>
    <p:sldId id="851" r:id="rId31"/>
    <p:sldId id="852" r:id="rId32"/>
    <p:sldId id="853" r:id="rId33"/>
    <p:sldId id="854" r:id="rId34"/>
  </p:sldIdLst>
  <p:sldSz cx="9144000" cy="6858000" type="screen4x3"/>
  <p:notesSz cx="6797675" cy="9926638"/>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9933"/>
    <a:srgbClr val="FF9900"/>
    <a:srgbClr val="FF3300"/>
    <a:srgbClr val="FFFFFF"/>
    <a:srgbClr val="CC00FF"/>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253" autoAdjust="0"/>
    <p:restoredTop sz="72291" autoAdjust="0"/>
  </p:normalViewPr>
  <p:slideViewPr>
    <p:cSldViewPr>
      <p:cViewPr varScale="1">
        <p:scale>
          <a:sx n="47" d="100"/>
          <a:sy n="47" d="100"/>
        </p:scale>
        <p:origin x="1155" y="24"/>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866" y="-84"/>
      </p:cViewPr>
      <p:guideLst>
        <p:guide orient="horz" pos="3127"/>
        <p:guide pos="21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2946145" cy="496813"/>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l">
              <a:defRPr sz="1200" b="0">
                <a:effectLst/>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51530" y="0"/>
            <a:ext cx="2946145" cy="496813"/>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a:defRPr sz="1200" b="0">
                <a:effectLst/>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1" y="9429826"/>
            <a:ext cx="2946145" cy="496813"/>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l">
              <a:defRPr sz="1200" b="0">
                <a:effectLst/>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51530" y="9429826"/>
            <a:ext cx="2946145" cy="496813"/>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a:defRPr sz="1200" b="0">
                <a:effectLst/>
                <a:latin typeface="Times New Roman" pitchFamily="18" charset="0"/>
              </a:defRPr>
            </a:lvl1pPr>
          </a:lstStyle>
          <a:p>
            <a:pPr>
              <a:defRPr/>
            </a:pPr>
            <a:fld id="{76C10D2A-3BAC-47B9-BBF3-FAA5B149D32A}" type="slidenum">
              <a:rPr lang="en-US"/>
              <a:pPr>
                <a:defRPr/>
              </a:pPr>
              <a:t>‹#›</a:t>
            </a:fld>
            <a:endParaRPr lang="en-US" dirty="0"/>
          </a:p>
        </p:txBody>
      </p:sp>
    </p:spTree>
    <p:extLst>
      <p:ext uri="{BB962C8B-B14F-4D97-AF65-F5344CB8AC3E}">
        <p14:creationId xmlns:p14="http://schemas.microsoft.com/office/powerpoint/2010/main" val="167360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0"/>
            <a:ext cx="2946145" cy="496813"/>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l">
              <a:spcBef>
                <a:spcPct val="50000"/>
              </a:spcBef>
              <a:defRPr sz="1200" b="0">
                <a:effectLst/>
              </a:defRPr>
            </a:lvl1pPr>
          </a:lstStyle>
          <a:p>
            <a:pPr>
              <a:defRPr/>
            </a:pPr>
            <a:endParaRPr lang="en-GB"/>
          </a:p>
        </p:txBody>
      </p:sp>
      <p:sp>
        <p:nvSpPr>
          <p:cNvPr id="55299" name="Rectangle 3"/>
          <p:cNvSpPr>
            <a:spLocks noGrp="1" noChangeArrowheads="1"/>
          </p:cNvSpPr>
          <p:nvPr>
            <p:ph type="dt" idx="1"/>
          </p:nvPr>
        </p:nvSpPr>
        <p:spPr bwMode="auto">
          <a:xfrm>
            <a:off x="3851530" y="0"/>
            <a:ext cx="2946145" cy="496813"/>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a:spcBef>
                <a:spcPct val="50000"/>
              </a:spcBef>
              <a:defRPr sz="1200" b="0">
                <a:effectLst/>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07005" y="4716516"/>
            <a:ext cx="4983666" cy="4466506"/>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1" y="9429826"/>
            <a:ext cx="2946145" cy="496813"/>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l">
              <a:spcBef>
                <a:spcPct val="50000"/>
              </a:spcBef>
              <a:defRPr sz="1200" b="0">
                <a:effectLst/>
              </a:defRPr>
            </a:lvl1pPr>
          </a:lstStyle>
          <a:p>
            <a:pPr>
              <a:defRPr/>
            </a:pPr>
            <a:endParaRPr lang="en-GB"/>
          </a:p>
        </p:txBody>
      </p:sp>
      <p:sp>
        <p:nvSpPr>
          <p:cNvPr id="55303" name="Rectangle 7"/>
          <p:cNvSpPr>
            <a:spLocks noGrp="1" noChangeArrowheads="1"/>
          </p:cNvSpPr>
          <p:nvPr>
            <p:ph type="sldNum" sz="quarter" idx="5"/>
          </p:nvPr>
        </p:nvSpPr>
        <p:spPr bwMode="auto">
          <a:xfrm>
            <a:off x="3851530" y="9429826"/>
            <a:ext cx="2946145" cy="496813"/>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a:spcBef>
                <a:spcPct val="50000"/>
              </a:spcBef>
              <a:defRPr sz="1200" b="0">
                <a:effectLst/>
              </a:defRPr>
            </a:lvl1pPr>
          </a:lstStyle>
          <a:p>
            <a:pPr>
              <a:defRPr/>
            </a:pPr>
            <a:fld id="{9D126097-40AA-4F86-AE5D-A54C5DC0A82F}" type="slidenum">
              <a:rPr lang="en-GB"/>
              <a:pPr>
                <a:defRPr/>
              </a:pPr>
              <a:t>‹#›</a:t>
            </a:fld>
            <a:endParaRPr lang="en-GB" dirty="0"/>
          </a:p>
        </p:txBody>
      </p:sp>
    </p:spTree>
    <p:extLst>
      <p:ext uri="{BB962C8B-B14F-4D97-AF65-F5344CB8AC3E}">
        <p14:creationId xmlns:p14="http://schemas.microsoft.com/office/powerpoint/2010/main" val="350149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1</a:t>
            </a:fld>
            <a:endParaRPr lang="en-GB" dirty="0"/>
          </a:p>
        </p:txBody>
      </p:sp>
    </p:spTree>
    <p:extLst>
      <p:ext uri="{BB962C8B-B14F-4D97-AF65-F5344CB8AC3E}">
        <p14:creationId xmlns:p14="http://schemas.microsoft.com/office/powerpoint/2010/main" val="356912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15</a:t>
            </a:fld>
            <a:endParaRPr lang="en-GB" dirty="0"/>
          </a:p>
        </p:txBody>
      </p:sp>
    </p:spTree>
    <p:extLst>
      <p:ext uri="{BB962C8B-B14F-4D97-AF65-F5344CB8AC3E}">
        <p14:creationId xmlns:p14="http://schemas.microsoft.com/office/powerpoint/2010/main" val="292990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16</a:t>
            </a:fld>
            <a:endParaRPr lang="en-GB" dirty="0"/>
          </a:p>
        </p:txBody>
      </p:sp>
    </p:spTree>
    <p:extLst>
      <p:ext uri="{BB962C8B-B14F-4D97-AF65-F5344CB8AC3E}">
        <p14:creationId xmlns:p14="http://schemas.microsoft.com/office/powerpoint/2010/main" val="295025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27</a:t>
            </a:fld>
            <a:endParaRPr lang="en-GB" dirty="0"/>
          </a:p>
        </p:txBody>
      </p:sp>
    </p:spTree>
    <p:extLst>
      <p:ext uri="{BB962C8B-B14F-4D97-AF65-F5344CB8AC3E}">
        <p14:creationId xmlns:p14="http://schemas.microsoft.com/office/powerpoint/2010/main" val="159181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28</a:t>
            </a:fld>
            <a:endParaRPr lang="en-GB" dirty="0"/>
          </a:p>
        </p:txBody>
      </p:sp>
    </p:spTree>
    <p:extLst>
      <p:ext uri="{BB962C8B-B14F-4D97-AF65-F5344CB8AC3E}">
        <p14:creationId xmlns:p14="http://schemas.microsoft.com/office/powerpoint/2010/main" val="63522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29</a:t>
            </a:fld>
            <a:endParaRPr lang="en-GB" dirty="0"/>
          </a:p>
        </p:txBody>
      </p:sp>
    </p:spTree>
    <p:extLst>
      <p:ext uri="{BB962C8B-B14F-4D97-AF65-F5344CB8AC3E}">
        <p14:creationId xmlns:p14="http://schemas.microsoft.com/office/powerpoint/2010/main" val="407570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2</a:t>
            </a:fld>
            <a:endParaRPr lang="en-GB" dirty="0"/>
          </a:p>
        </p:txBody>
      </p:sp>
    </p:spTree>
    <p:extLst>
      <p:ext uri="{BB962C8B-B14F-4D97-AF65-F5344CB8AC3E}">
        <p14:creationId xmlns:p14="http://schemas.microsoft.com/office/powerpoint/2010/main" val="346674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B869887-2E52-4D01-A5FA-28A0CDE41151}" type="slidenum">
              <a:rPr lang="en-GB" smtClean="0"/>
              <a:pPr/>
              <a:t>4</a:t>
            </a:fld>
            <a:endParaRPr lang="en-GB"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153B44DA-8BD2-45D4-B614-BD98171705B1}" type="slidenum">
              <a:rPr lang="en-GB" smtClean="0"/>
              <a:pPr/>
              <a:t>8</a:t>
            </a:fld>
            <a:endParaRPr lang="en-GB"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9</a:t>
            </a:fld>
            <a:endParaRPr lang="en-GB" dirty="0"/>
          </a:p>
        </p:txBody>
      </p:sp>
    </p:spTree>
    <p:extLst>
      <p:ext uri="{BB962C8B-B14F-4D97-AF65-F5344CB8AC3E}">
        <p14:creationId xmlns:p14="http://schemas.microsoft.com/office/powerpoint/2010/main" val="144803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10</a:t>
            </a:fld>
            <a:endParaRPr lang="en-GB" dirty="0"/>
          </a:p>
        </p:txBody>
      </p:sp>
    </p:spTree>
    <p:extLst>
      <p:ext uri="{BB962C8B-B14F-4D97-AF65-F5344CB8AC3E}">
        <p14:creationId xmlns:p14="http://schemas.microsoft.com/office/powerpoint/2010/main" val="156753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11</a:t>
            </a:fld>
            <a:endParaRPr lang="en-GB" dirty="0"/>
          </a:p>
        </p:txBody>
      </p:sp>
    </p:spTree>
    <p:extLst>
      <p:ext uri="{BB962C8B-B14F-4D97-AF65-F5344CB8AC3E}">
        <p14:creationId xmlns:p14="http://schemas.microsoft.com/office/powerpoint/2010/main" val="183962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12</a:t>
            </a:fld>
            <a:endParaRPr lang="en-GB" dirty="0"/>
          </a:p>
        </p:txBody>
      </p:sp>
    </p:spTree>
    <p:extLst>
      <p:ext uri="{BB962C8B-B14F-4D97-AF65-F5344CB8AC3E}">
        <p14:creationId xmlns:p14="http://schemas.microsoft.com/office/powerpoint/2010/main" val="183962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D126097-40AA-4F86-AE5D-A54C5DC0A82F}" type="slidenum">
              <a:rPr lang="en-GB" smtClean="0"/>
              <a:pPr>
                <a:defRPr/>
              </a:pPr>
              <a:t>13</a:t>
            </a:fld>
            <a:endParaRPr lang="en-GB" dirty="0"/>
          </a:p>
        </p:txBody>
      </p:sp>
    </p:spTree>
    <p:extLst>
      <p:ext uri="{BB962C8B-B14F-4D97-AF65-F5344CB8AC3E}">
        <p14:creationId xmlns:p14="http://schemas.microsoft.com/office/powerpoint/2010/main" val="8915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96352-75D2-458F-81FB-2BC5D38E586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A6610-1CB7-49F5-B9B9-620A107DB0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223B5-F093-4B3B-A49B-8EC93F8743A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E1B833-0B8F-4E8A-9833-6600220A13A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E769E-F923-4511-A651-B6F6AF8FCBF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60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19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815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1"/>
            <a:ext cx="43815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502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654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6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A0ABFF-57FC-4967-A6C7-C49E0C3839E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518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10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53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769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1" y="274641"/>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D73B3D-1A05-CF44-A662-427A32DC14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63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76D6D-0C31-428F-91D0-3D47A4C3A2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FAE406-9675-41C3-9AF4-976CE80EB1E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B84F81-4A54-47D0-9257-BF2971FD11F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7A1EFB-9E3C-4B90-AB8E-A1857061DCE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91FA97-5FBE-4DA1-B805-51A8AB0B849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9C956D-D931-4A02-8272-4096FB7CFE1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2F44E-F44B-4CC2-88D0-FEA9A1727D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18000"/>
            <a:lum/>
          </a:blip>
          <a:srcRect/>
          <a:stretch>
            <a:fillRect/>
          </a:stretch>
        </a:blipFill>
        <a:effectLst/>
      </p:bgPr>
    </p:bg>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bwMode="auto">
          <a:xfrm>
            <a:off x="13716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47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effectLst/>
                <a:latin typeface="Times" pitchFamily="18" charset="0"/>
              </a:defRPr>
            </a:lvl1pPr>
          </a:lstStyle>
          <a:p>
            <a:pPr>
              <a:defRPr/>
            </a:pPr>
            <a:endParaRPr lang="en-US"/>
          </a:p>
        </p:txBody>
      </p:sp>
      <p:sp>
        <p:nvSpPr>
          <p:cNvPr id="544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effectLst/>
                <a:latin typeface="Times" pitchFamily="18" charset="0"/>
              </a:defRPr>
            </a:lvl1pPr>
          </a:lstStyle>
          <a:p>
            <a:pPr>
              <a:defRPr/>
            </a:pPr>
            <a:endParaRPr lang="en-US"/>
          </a:p>
        </p:txBody>
      </p:sp>
      <p:sp>
        <p:nvSpPr>
          <p:cNvPr id="5447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ffectLst/>
                <a:latin typeface="Times" pitchFamily="18" charset="0"/>
              </a:defRPr>
            </a:lvl1pPr>
          </a:lstStyle>
          <a:p>
            <a:pPr>
              <a:defRPr/>
            </a:pPr>
            <a:fld id="{54B7A65F-8D8A-41FD-8C65-B1B4680E27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5pPr>
      <a:lvl6pPr marL="4572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6pPr>
      <a:lvl7pPr marL="9144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7pPr>
      <a:lvl8pPr marL="13716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8pPr>
      <a:lvl9pPr marL="18288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77925" tIns="38963" rIns="77925" bIns="38963" rtlCol="0" anchor="ctr"/>
          <a:lstStyle>
            <a:lvl1pPr algn="l">
              <a:defRPr sz="1000">
                <a:solidFill>
                  <a:schemeClr val="tx1">
                    <a:tint val="75000"/>
                  </a:schemeClr>
                </a:solidFill>
              </a:defRPr>
            </a:lvl1pPr>
          </a:lstStyle>
          <a:p>
            <a:pPr defTabSz="389626" fontAlgn="auto">
              <a:spcBef>
                <a:spcPts val="0"/>
              </a:spcBef>
              <a:spcAft>
                <a:spcPts val="0"/>
              </a:spcAft>
            </a:pPr>
            <a:fld id="{676D9E2E-706D-5D45-8EA8-F0A21D0C5DBE}" type="datetimeFigureOut">
              <a:rPr lang="en-US" b="0" smtClean="0">
                <a:solidFill>
                  <a:prstClr val="black">
                    <a:tint val="75000"/>
                  </a:prstClr>
                </a:solidFill>
                <a:latin typeface="Calibri"/>
              </a:rPr>
              <a:pPr defTabSz="389626" fontAlgn="auto">
                <a:spcBef>
                  <a:spcPts val="0"/>
                </a:spcBef>
                <a:spcAft>
                  <a:spcPts val="0"/>
                </a:spcAft>
              </a:pPr>
              <a:t>8/18/2021</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77925" tIns="38963" rIns="77925" bIns="38963" rtlCol="0" anchor="ctr"/>
          <a:lstStyle>
            <a:lvl1pPr algn="ctr">
              <a:defRPr sz="1000">
                <a:solidFill>
                  <a:schemeClr val="tx1">
                    <a:tint val="75000"/>
                  </a:schemeClr>
                </a:solidFill>
              </a:defRPr>
            </a:lvl1pPr>
          </a:lstStyle>
          <a:p>
            <a:pPr defTabSz="389626"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77925" tIns="38963" rIns="77925" bIns="38963" rtlCol="0" anchor="ctr"/>
          <a:lstStyle>
            <a:lvl1pPr algn="r">
              <a:defRPr sz="1000">
                <a:solidFill>
                  <a:schemeClr val="tx1">
                    <a:tint val="75000"/>
                  </a:schemeClr>
                </a:solidFill>
              </a:defRPr>
            </a:lvl1pPr>
          </a:lstStyle>
          <a:p>
            <a:pPr defTabSz="389626" fontAlgn="auto">
              <a:spcBef>
                <a:spcPts val="0"/>
              </a:spcBef>
              <a:spcAft>
                <a:spcPts val="0"/>
              </a:spcAft>
            </a:pPr>
            <a:fld id="{0CD73B3D-1A05-CF44-A662-427A32DC147C}" type="slidenum">
              <a:rPr lang="en-US" b="0" smtClean="0">
                <a:solidFill>
                  <a:prstClr val="black">
                    <a:tint val="75000"/>
                  </a:prstClr>
                </a:solidFill>
                <a:latin typeface="Calibri"/>
              </a:rPr>
              <a:pPr defTabSz="389626"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8595722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389626"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tantsi@thedtic.gov.za"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mailto:dmabusela@thedti.gov.za" TargetMode="External"/><Relationship Id="rId4" Type="http://schemas.openxmlformats.org/officeDocument/2006/relationships/hyperlink" Target="mailto:BRadebe@thedti.gov.z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BRadebe@thedti.gov.za"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mailto:dmabusela@thedti.gov.z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dmabusela@thedti.gov.za"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AC864-900A-BC4C-8315-BA41D9DF27B1}"/>
              </a:ext>
            </a:extLst>
          </p:cNvPr>
          <p:cNvSpPr txBox="1"/>
          <p:nvPr/>
        </p:nvSpPr>
        <p:spPr>
          <a:xfrm>
            <a:off x="228600" y="810604"/>
            <a:ext cx="8147050" cy="5078313"/>
          </a:xfrm>
          <a:prstGeom prst="rect">
            <a:avLst/>
          </a:prstGeom>
          <a:noFill/>
        </p:spPr>
        <p:txBody>
          <a:bodyPr>
            <a:spAutoFit/>
          </a:bodyPr>
          <a:lstStyle/>
          <a:p>
            <a:pPr algn="ctr" defTabSz="389626" fontAlgn="auto">
              <a:spcBef>
                <a:spcPts val="0"/>
              </a:spcBef>
              <a:spcAft>
                <a:spcPts val="0"/>
              </a:spcAft>
              <a:defRPr/>
            </a:pPr>
            <a:endParaRPr lang="en-US" dirty="0" smtClean="0">
              <a:solidFill>
                <a:srgbClr val="F79646">
                  <a:lumMod val="75000"/>
                </a:srgbClr>
              </a:solidFill>
              <a:latin typeface="Arial"/>
              <a:ea typeface="ＭＳ Ｐゴシック" charset="0"/>
              <a:cs typeface="Arial"/>
            </a:endParaRPr>
          </a:p>
          <a:p>
            <a:pPr defTabSz="389626" fontAlgn="auto">
              <a:spcBef>
                <a:spcPts val="0"/>
              </a:spcBef>
              <a:spcAft>
                <a:spcPts val="0"/>
              </a:spcAft>
              <a:defRPr/>
            </a:pPr>
            <a:r>
              <a:rPr lang="en-US" dirty="0" smtClean="0">
                <a:solidFill>
                  <a:srgbClr val="F79646">
                    <a:lumMod val="75000"/>
                  </a:srgbClr>
                </a:solidFill>
                <a:latin typeface="Arial"/>
                <a:ea typeface="ＭＳ Ｐゴシック" charset="0"/>
                <a:cs typeface="Arial"/>
              </a:rPr>
              <a:t>______________________________________________</a:t>
            </a:r>
            <a:endParaRPr lang="en-US" dirty="0">
              <a:solidFill>
                <a:srgbClr val="F79646">
                  <a:lumMod val="75000"/>
                </a:srgbClr>
              </a:solidFill>
              <a:latin typeface="Arial"/>
              <a:ea typeface="ＭＳ Ｐゴシック" charset="0"/>
              <a:cs typeface="Arial"/>
            </a:endParaRPr>
          </a:p>
          <a:p>
            <a:pPr algn="ctr" defTabSz="389626" fontAlgn="auto">
              <a:spcBef>
                <a:spcPts val="0"/>
              </a:spcBef>
              <a:spcAft>
                <a:spcPts val="0"/>
              </a:spcAft>
              <a:defRPr/>
            </a:pPr>
            <a:endParaRPr lang="en-US" dirty="0" smtClean="0">
              <a:solidFill>
                <a:srgbClr val="F79646">
                  <a:lumMod val="75000"/>
                </a:srgbClr>
              </a:solidFill>
              <a:latin typeface="Arial"/>
              <a:ea typeface="ＭＳ Ｐゴシック" charset="0"/>
              <a:cs typeface="Arial"/>
            </a:endParaRPr>
          </a:p>
          <a:p>
            <a:pPr algn="ctr" defTabSz="389626" fontAlgn="auto">
              <a:spcBef>
                <a:spcPts val="0"/>
              </a:spcBef>
              <a:spcAft>
                <a:spcPts val="0"/>
              </a:spcAft>
              <a:defRPr/>
            </a:pPr>
            <a:r>
              <a:rPr lang="en-US" dirty="0" smtClean="0">
                <a:solidFill>
                  <a:prstClr val="black"/>
                </a:solidFill>
                <a:latin typeface="Arial"/>
                <a:ea typeface="ＭＳ Ｐゴシック" charset="0"/>
                <a:cs typeface="Arial"/>
              </a:rPr>
              <a:t>EXPORT MARKETING AND INVESTMENT ASSISTANCE </a:t>
            </a:r>
          </a:p>
          <a:p>
            <a:pPr algn="ctr" defTabSz="389626" fontAlgn="auto">
              <a:spcBef>
                <a:spcPts val="0"/>
              </a:spcBef>
              <a:spcAft>
                <a:spcPts val="0"/>
              </a:spcAft>
              <a:defRPr/>
            </a:pPr>
            <a:r>
              <a:rPr lang="en-US" dirty="0" smtClean="0">
                <a:solidFill>
                  <a:prstClr val="black"/>
                </a:solidFill>
                <a:latin typeface="Arial"/>
                <a:ea typeface="ＭＳ Ｐゴシック" charset="0"/>
                <a:cs typeface="Arial"/>
              </a:rPr>
              <a:t>(EMIA)</a:t>
            </a:r>
          </a:p>
          <a:p>
            <a:pPr algn="ctr" defTabSz="389626" fontAlgn="auto">
              <a:spcBef>
                <a:spcPts val="0"/>
              </a:spcBef>
              <a:spcAft>
                <a:spcPts val="0"/>
              </a:spcAft>
              <a:defRPr/>
            </a:pPr>
            <a:endParaRPr lang="en-US" dirty="0">
              <a:solidFill>
                <a:prstClr val="black"/>
              </a:solidFill>
              <a:latin typeface="Arial"/>
              <a:cs typeface="Arial"/>
            </a:endParaRPr>
          </a:p>
          <a:p>
            <a:pPr algn="r" defTabSz="389626" fontAlgn="auto">
              <a:spcBef>
                <a:spcPts val="0"/>
              </a:spcBef>
              <a:spcAft>
                <a:spcPts val="0"/>
              </a:spcAft>
              <a:defRPr/>
            </a:pPr>
            <a:r>
              <a:rPr lang="en-US" sz="2000" b="0" dirty="0" smtClean="0">
                <a:solidFill>
                  <a:srgbClr val="F79646">
                    <a:lumMod val="75000"/>
                  </a:srgbClr>
                </a:solidFill>
                <a:latin typeface="Arial"/>
                <a:cs typeface="Arial"/>
              </a:rPr>
              <a:t>Competitiveness Incentive Cluster</a:t>
            </a:r>
          </a:p>
          <a:p>
            <a:pPr algn="r" defTabSz="389626" fontAlgn="auto">
              <a:spcBef>
                <a:spcPts val="0"/>
              </a:spcBef>
              <a:spcAft>
                <a:spcPts val="0"/>
              </a:spcAft>
              <a:defRPr/>
            </a:pPr>
            <a:r>
              <a:rPr lang="en-US" sz="2000" b="0" dirty="0" smtClean="0">
                <a:solidFill>
                  <a:srgbClr val="F79646">
                    <a:lumMod val="75000"/>
                  </a:srgbClr>
                </a:solidFill>
                <a:latin typeface="Arial"/>
                <a:cs typeface="Arial"/>
              </a:rPr>
              <a:t>Industrial Finance Division (IFD)</a:t>
            </a:r>
          </a:p>
          <a:p>
            <a:pPr algn="r" defTabSz="389626" fontAlgn="auto">
              <a:spcBef>
                <a:spcPts val="0"/>
              </a:spcBef>
              <a:spcAft>
                <a:spcPts val="0"/>
              </a:spcAft>
              <a:defRPr/>
            </a:pPr>
            <a:r>
              <a:rPr lang="en-ZA" sz="2000" b="0" dirty="0">
                <a:solidFill>
                  <a:srgbClr val="F79646">
                    <a:lumMod val="75000"/>
                  </a:srgbClr>
                </a:solidFill>
                <a:latin typeface="Arial"/>
                <a:cs typeface="Arial"/>
              </a:rPr>
              <a:t>Competitiveness Incentive Cluster (CIC)</a:t>
            </a:r>
          </a:p>
          <a:p>
            <a:pPr algn="r" defTabSz="389626" fontAlgn="auto">
              <a:spcBef>
                <a:spcPts val="0"/>
              </a:spcBef>
              <a:spcAft>
                <a:spcPts val="0"/>
              </a:spcAft>
              <a:defRPr/>
            </a:pPr>
            <a:r>
              <a:rPr lang="en-ZA" sz="2000" b="0" dirty="0" smtClean="0">
                <a:solidFill>
                  <a:srgbClr val="F79646">
                    <a:lumMod val="75000"/>
                  </a:srgbClr>
                </a:solidFill>
                <a:latin typeface="Arial"/>
                <a:cs typeface="Arial"/>
              </a:rPr>
              <a:t>18 August 2021</a:t>
            </a:r>
            <a:endParaRPr lang="en-ZA" sz="2000" b="0" dirty="0">
              <a:solidFill>
                <a:srgbClr val="F79646">
                  <a:lumMod val="75000"/>
                </a:srgbClr>
              </a:solidFill>
              <a:latin typeface="Arial"/>
              <a:cs typeface="Arial"/>
            </a:endParaRPr>
          </a:p>
          <a:p>
            <a:pPr algn="r" defTabSz="389626" fontAlgn="auto">
              <a:spcBef>
                <a:spcPts val="0"/>
              </a:spcBef>
              <a:spcAft>
                <a:spcPts val="0"/>
              </a:spcAft>
              <a:defRPr/>
            </a:pPr>
            <a:r>
              <a:rPr lang="en-ZA" sz="2000" b="0" dirty="0">
                <a:solidFill>
                  <a:srgbClr val="F79646">
                    <a:lumMod val="75000"/>
                  </a:srgbClr>
                </a:solidFill>
                <a:latin typeface="Arial"/>
                <a:cs typeface="Arial"/>
              </a:rPr>
              <a:t>Export Awareness Workshop</a:t>
            </a:r>
          </a:p>
          <a:p>
            <a:pPr algn="r" defTabSz="389626" fontAlgn="auto">
              <a:spcBef>
                <a:spcPts val="0"/>
              </a:spcBef>
              <a:spcAft>
                <a:spcPts val="0"/>
              </a:spcAft>
              <a:defRPr/>
            </a:pPr>
            <a:r>
              <a:rPr lang="en-US" sz="2000" b="0" dirty="0" smtClean="0">
                <a:solidFill>
                  <a:srgbClr val="F79646">
                    <a:lumMod val="75000"/>
                  </a:srgbClr>
                </a:solidFill>
                <a:latin typeface="Arial"/>
                <a:cs typeface="Arial"/>
              </a:rPr>
              <a:t>	</a:t>
            </a:r>
          </a:p>
          <a:p>
            <a:pPr algn="r" defTabSz="389626" fontAlgn="auto">
              <a:spcBef>
                <a:spcPts val="0"/>
              </a:spcBef>
              <a:spcAft>
                <a:spcPts val="0"/>
              </a:spcAft>
              <a:defRPr/>
            </a:pPr>
            <a:endParaRPr lang="en-US" sz="3600" dirty="0">
              <a:solidFill>
                <a:srgbClr val="F79646">
                  <a:lumMod val="75000"/>
                </a:srgbClr>
              </a:solidFill>
              <a:latin typeface="Arial"/>
              <a:cs typeface="Arial"/>
            </a:endParaRPr>
          </a:p>
        </p:txBody>
      </p:sp>
      <p:sp>
        <p:nvSpPr>
          <p:cNvPr id="3" name="TextBox 5">
            <a:extLst>
              <a:ext uri="{FF2B5EF4-FFF2-40B4-BE49-F238E27FC236}">
                <a16:creationId xmlns:a16="http://schemas.microsoft.com/office/drawing/2014/main" id="{1B10D1CB-F0A6-864D-B186-9E00E925D198}"/>
              </a:ext>
            </a:extLst>
          </p:cNvPr>
          <p:cNvSpPr txBox="1">
            <a:spLocks noChangeArrowheads="1"/>
          </p:cNvSpPr>
          <p:nvPr/>
        </p:nvSpPr>
        <p:spPr bwMode="auto">
          <a:xfrm>
            <a:off x="533400" y="1780796"/>
            <a:ext cx="8147050"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389626" eaLnBrk="1" fontAlgn="auto" hangingPunct="1">
              <a:spcBef>
                <a:spcPts val="0"/>
              </a:spcBef>
              <a:spcAft>
                <a:spcPts val="0"/>
              </a:spcAft>
            </a:pPr>
            <a:endParaRPr lang="en-US" altLang="en-US" sz="2800" baseline="30000" dirty="0" smtClean="0">
              <a:solidFill>
                <a:prstClr val="black"/>
              </a:solidFill>
              <a:latin typeface="Arial" panose="020B0604020202020204" pitchFamily="34" charset="0"/>
              <a:cs typeface="Arial" panose="020B0604020202020204" pitchFamily="34" charset="0"/>
            </a:endParaRPr>
          </a:p>
          <a:p>
            <a:pPr algn="r" defTabSz="389626" eaLnBrk="1" fontAlgn="auto" hangingPunct="1">
              <a:spcBef>
                <a:spcPts val="0"/>
              </a:spcBef>
              <a:spcAft>
                <a:spcPts val="0"/>
              </a:spcAft>
            </a:pPr>
            <a:endParaRPr lang="en-US" altLang="en-US" sz="2800" baseline="300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81000"/>
            <a:ext cx="2743200" cy="967077"/>
          </a:xfrm>
          <a:prstGeom prst="rect">
            <a:avLst/>
          </a:prstGeom>
        </p:spPr>
      </p:pic>
    </p:spTree>
    <p:extLst>
      <p:ext uri="{BB962C8B-B14F-4D97-AF65-F5344CB8AC3E}">
        <p14:creationId xmlns:p14="http://schemas.microsoft.com/office/powerpoint/2010/main" val="239762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0683022D-E46A-4DF2-86EE-7C4F5FDE10B6}" type="slidenum">
              <a:rPr lang="en-US" smtClean="0"/>
              <a:pPr/>
              <a:t>10</a:t>
            </a:fld>
            <a:endParaRPr lang="en-US" dirty="0" smtClean="0"/>
          </a:p>
        </p:txBody>
      </p:sp>
      <p:sp>
        <p:nvSpPr>
          <p:cNvPr id="588802" name="Rectangle 2"/>
          <p:cNvSpPr>
            <a:spLocks noGrp="1" noChangeArrowheads="1"/>
          </p:cNvSpPr>
          <p:nvPr>
            <p:ph type="title"/>
          </p:nvPr>
        </p:nvSpPr>
        <p:spPr>
          <a:xfrm>
            <a:off x="2286000" y="152400"/>
            <a:ext cx="6858000" cy="1295400"/>
          </a:xfrm>
        </p:spPr>
        <p:txBody>
          <a:bodyPr/>
          <a:lstStyle/>
          <a:p>
            <a:pPr>
              <a:defRPr/>
            </a:pPr>
            <a:r>
              <a:rPr lang="en-US" sz="2800" b="0" dirty="0" smtClean="0">
                <a:solidFill>
                  <a:schemeClr val="tx1"/>
                </a:solidFill>
              </a:rPr>
              <a:t/>
            </a:r>
            <a:br>
              <a:rPr lang="en-US" sz="2800" b="0" dirty="0" smtClean="0">
                <a:solidFill>
                  <a:schemeClr val="tx1"/>
                </a:solidFill>
              </a:rPr>
            </a:br>
            <a:r>
              <a:rPr lang="en-US" sz="2800" b="0" dirty="0" smtClean="0">
                <a:solidFill>
                  <a:schemeClr val="tx1"/>
                </a:solidFill>
              </a:rPr>
              <a:t>  </a:t>
            </a:r>
            <a:r>
              <a:rPr lang="en-US" sz="2800" dirty="0" smtClean="0">
                <a:effectLst/>
              </a:rPr>
              <a:t>PRIMARY MARKET RESEARCH </a:t>
            </a:r>
            <a:r>
              <a:rPr lang="en-US" sz="2800" dirty="0">
                <a:effectLst/>
              </a:rPr>
              <a:t/>
            </a:r>
            <a:br>
              <a:rPr lang="en-US" sz="2800" dirty="0">
                <a:effectLst/>
              </a:rPr>
            </a:br>
            <a:r>
              <a:rPr lang="en-US" sz="2800" dirty="0">
                <a:effectLst/>
              </a:rPr>
              <a:t>ASSISTANCE</a:t>
            </a:r>
          </a:p>
        </p:txBody>
      </p:sp>
      <p:graphicFrame>
        <p:nvGraphicFramePr>
          <p:cNvPr id="588856" name="Group 56"/>
          <p:cNvGraphicFramePr>
            <a:graphicFrameLocks noGrp="1"/>
          </p:cNvGraphicFramePr>
          <p:nvPr>
            <p:ph type="body" idx="1"/>
            <p:extLst>
              <p:ext uri="{D42A27DB-BD31-4B8C-83A1-F6EECF244321}">
                <p14:modId xmlns:p14="http://schemas.microsoft.com/office/powerpoint/2010/main" val="3093516463"/>
              </p:ext>
            </p:extLst>
          </p:nvPr>
        </p:nvGraphicFramePr>
        <p:xfrm>
          <a:off x="3738793" y="1449324"/>
          <a:ext cx="5429533" cy="5997971"/>
        </p:xfrm>
        <a:graphic>
          <a:graphicData uri="http://schemas.openxmlformats.org/drawingml/2006/table">
            <a:tbl>
              <a:tblPr/>
              <a:tblGrid>
                <a:gridCol w="1061807">
                  <a:extLst>
                    <a:ext uri="{9D8B030D-6E8A-4147-A177-3AD203B41FA5}">
                      <a16:colId xmlns:a16="http://schemas.microsoft.com/office/drawing/2014/main" val="20000"/>
                    </a:ext>
                  </a:extLst>
                </a:gridCol>
                <a:gridCol w="4367726">
                  <a:extLst>
                    <a:ext uri="{9D8B030D-6E8A-4147-A177-3AD203B41FA5}">
                      <a16:colId xmlns:a16="http://schemas.microsoft.com/office/drawing/2014/main" val="20001"/>
                    </a:ext>
                  </a:extLst>
                </a:gridCol>
              </a:tblGrid>
              <a:tr h="34360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Economy class return airfare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0"/>
                  </a:ext>
                </a:extLst>
              </a:tr>
              <a:tr h="652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 &amp;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SMME’s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100% to Maximum of R17,000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360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Subsistence Allowance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2"/>
                  </a:ext>
                </a:extLst>
              </a:tr>
              <a:tr h="6013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 &amp; SMME’s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R2,300 per 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360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Transport of Samples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4"/>
                  </a:ext>
                </a:extLst>
              </a:tr>
              <a:tr h="6013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 SMME’s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360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Registration of a product in a foreign market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6"/>
                  </a:ext>
                </a:extLst>
              </a:tr>
              <a:tr h="2559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SMME’s and Other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charset="0"/>
                          <a:ea typeface="+mn-ea"/>
                          <a:cs typeface="+mn-cs"/>
                        </a:rPr>
                        <a:t>Such as international patent and quality market registration.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charset="0"/>
                          <a:ea typeface="+mn-ea"/>
                          <a:cs typeface="+mn-cs"/>
                        </a:rPr>
                        <a:t>Only invoices dated six months prior and twelve months after the date of approval will be considered for reimbursement.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charset="0"/>
                          <a:ea typeface="+mn-ea"/>
                          <a:cs typeface="+mn-cs"/>
                        </a:rPr>
                        <a:t>50% of the actual costs to a maximum of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charset="0"/>
                          <a:ea typeface="+mn-ea"/>
                          <a:cs typeface="+mn-cs"/>
                        </a:rPr>
                        <a:t>R 100 0000</a:t>
                      </a:r>
                      <a:endParaRPr kumimoji="0" lang="en-ZA" sz="1600" b="1" i="0" u="none" strike="noStrike" kern="1200" cap="none" normalizeH="0" baseline="0" dirty="0" smtClean="0">
                        <a:ln>
                          <a:noFill/>
                        </a:ln>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charset="0"/>
                          <a:ea typeface="+mn-ea"/>
                          <a:cs typeface="+mn-cs"/>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88" y="1600200"/>
            <a:ext cx="370650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49318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p:spPr>
        <p:txBody>
          <a:bodyPr/>
          <a:lstStyle/>
          <a:p>
            <a:fld id="{F13BC0FD-1377-4633-BD9F-47C0DB995DB6}" type="slidenum">
              <a:rPr lang="en-US" smtClean="0"/>
              <a:pPr/>
              <a:t>11</a:t>
            </a:fld>
            <a:endParaRPr lang="en-US" dirty="0" smtClean="0"/>
          </a:p>
        </p:txBody>
      </p:sp>
      <p:sp>
        <p:nvSpPr>
          <p:cNvPr id="38914" name="Rectangle 2"/>
          <p:cNvSpPr>
            <a:spLocks noGrp="1" noChangeArrowheads="1"/>
          </p:cNvSpPr>
          <p:nvPr>
            <p:ph type="title"/>
          </p:nvPr>
        </p:nvSpPr>
        <p:spPr>
          <a:xfrm>
            <a:off x="2489579" y="228600"/>
            <a:ext cx="6629400" cy="1143000"/>
          </a:xfrm>
        </p:spPr>
        <p:txBody>
          <a:bodyPr/>
          <a:lstStyle/>
          <a:p>
            <a:pPr eaLnBrk="1" hangingPunct="1"/>
            <a:r>
              <a:rPr lang="en-US" sz="3200" dirty="0" smtClean="0">
                <a:effectLst/>
              </a:rPr>
              <a:t>EMIA GENERIC DOCUMENTS</a:t>
            </a:r>
            <a:endParaRPr lang="en-US" sz="3200" dirty="0">
              <a:effectLst/>
            </a:endParaRPr>
          </a:p>
        </p:txBody>
      </p:sp>
      <p:graphicFrame>
        <p:nvGraphicFramePr>
          <p:cNvPr id="602146" name="Group 34"/>
          <p:cNvGraphicFramePr>
            <a:graphicFrameLocks noGrp="1"/>
          </p:cNvGraphicFramePr>
          <p:nvPr>
            <p:ph idx="1"/>
            <p:extLst>
              <p:ext uri="{D42A27DB-BD31-4B8C-83A1-F6EECF244321}">
                <p14:modId xmlns:p14="http://schemas.microsoft.com/office/powerpoint/2010/main" val="2389660563"/>
              </p:ext>
            </p:extLst>
          </p:nvPr>
        </p:nvGraphicFramePr>
        <p:xfrm>
          <a:off x="685800" y="2114550"/>
          <a:ext cx="7772400" cy="3707130"/>
        </p:xfrm>
        <a:graphic>
          <a:graphicData uri="http://schemas.openxmlformats.org/drawingml/2006/table">
            <a:tbl>
              <a:tblPr/>
              <a:tblGrid>
                <a:gridCol w="6858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Export Registration Certificate (SARS)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Certificate of Incorporation (CIPC)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1"/>
                  </a:ext>
                </a:extLst>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Comprehensive colour brochure or Devices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2"/>
                  </a:ext>
                </a:extLst>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Latest Audited or Independently reviewed/compiled    Financial Statements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3"/>
                  </a:ext>
                </a:extLst>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Export Marketing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4"/>
                  </a:ext>
                </a:extLst>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B-BBEE certificate of compliance level 1-8 or affidavit for EME’s or QSE’s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786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p:spPr>
        <p:txBody>
          <a:bodyPr/>
          <a:lstStyle/>
          <a:p>
            <a:fld id="{F13BC0FD-1377-4633-BD9F-47C0DB995DB6}" type="slidenum">
              <a:rPr lang="en-US" smtClean="0"/>
              <a:pPr/>
              <a:t>12</a:t>
            </a:fld>
            <a:endParaRPr lang="en-US" dirty="0" smtClean="0"/>
          </a:p>
        </p:txBody>
      </p:sp>
      <p:sp>
        <p:nvSpPr>
          <p:cNvPr id="38914" name="Rectangle 2"/>
          <p:cNvSpPr>
            <a:spLocks noGrp="1" noChangeArrowheads="1"/>
          </p:cNvSpPr>
          <p:nvPr>
            <p:ph type="title"/>
          </p:nvPr>
        </p:nvSpPr>
        <p:spPr>
          <a:xfrm>
            <a:off x="2489579" y="228600"/>
            <a:ext cx="6629400" cy="1143000"/>
          </a:xfrm>
        </p:spPr>
        <p:txBody>
          <a:bodyPr/>
          <a:lstStyle/>
          <a:p>
            <a:pPr eaLnBrk="1" hangingPunct="1"/>
            <a:r>
              <a:rPr lang="en-US" sz="3200" dirty="0" smtClean="0">
                <a:effectLst/>
              </a:rPr>
              <a:t>EMIA DOCUMENTS</a:t>
            </a:r>
            <a:endParaRPr lang="en-US" sz="3200" dirty="0">
              <a:effectLst/>
            </a:endParaRPr>
          </a:p>
        </p:txBody>
      </p:sp>
      <p:graphicFrame>
        <p:nvGraphicFramePr>
          <p:cNvPr id="602146" name="Group 34"/>
          <p:cNvGraphicFramePr>
            <a:graphicFrameLocks noGrp="1"/>
          </p:cNvGraphicFramePr>
          <p:nvPr>
            <p:ph idx="1"/>
            <p:extLst>
              <p:ext uri="{D42A27DB-BD31-4B8C-83A1-F6EECF244321}">
                <p14:modId xmlns:p14="http://schemas.microsoft.com/office/powerpoint/2010/main" val="1367800404"/>
              </p:ext>
            </p:extLst>
          </p:nvPr>
        </p:nvGraphicFramePr>
        <p:xfrm>
          <a:off x="685800" y="2114550"/>
          <a:ext cx="7772400" cy="3909060"/>
        </p:xfrm>
        <a:graphic>
          <a:graphicData uri="http://schemas.openxmlformats.org/drawingml/2006/table">
            <a:tbl>
              <a:tblPr/>
              <a:tblGrid>
                <a:gridCol w="6858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Three Air Ticket quotations from three service providers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3"/>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Three Freight quotations from three service providers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Three quotations for the design and printing of marketing materials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5"/>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Commission Agents, copies of agency agreements from three SMME’s or HDI’s to be presented at the event.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Export Trading House, letters confirming permission to represent three SMME’s or HDI’s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1"/>
                  </a:ext>
                </a:extLst>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Outsource  Agreements for entities outsourcing their manufacturing 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598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p:spPr>
        <p:txBody>
          <a:bodyPr/>
          <a:lstStyle/>
          <a:p>
            <a:fld id="{F13BC0FD-1377-4633-BD9F-47C0DB995DB6}" type="slidenum">
              <a:rPr lang="en-US" smtClean="0"/>
              <a:pPr/>
              <a:t>13</a:t>
            </a:fld>
            <a:endParaRPr lang="en-US" dirty="0" smtClean="0"/>
          </a:p>
        </p:txBody>
      </p:sp>
      <p:sp>
        <p:nvSpPr>
          <p:cNvPr id="38914" name="Rectangle 2"/>
          <p:cNvSpPr>
            <a:spLocks noGrp="1" noChangeArrowheads="1"/>
          </p:cNvSpPr>
          <p:nvPr>
            <p:ph type="title"/>
          </p:nvPr>
        </p:nvSpPr>
        <p:spPr>
          <a:xfrm>
            <a:off x="2489579" y="228600"/>
            <a:ext cx="6629400" cy="1143000"/>
          </a:xfrm>
        </p:spPr>
        <p:txBody>
          <a:bodyPr/>
          <a:lstStyle/>
          <a:p>
            <a:pPr eaLnBrk="1" hangingPunct="1"/>
            <a:r>
              <a:rPr lang="en-US" sz="3200" dirty="0" smtClean="0">
                <a:effectLst/>
              </a:rPr>
              <a:t>EMIA DOCUMENTS</a:t>
            </a:r>
            <a:endParaRPr lang="en-US" sz="3200" dirty="0">
              <a:effectLst/>
            </a:endParaRPr>
          </a:p>
        </p:txBody>
      </p:sp>
      <p:graphicFrame>
        <p:nvGraphicFramePr>
          <p:cNvPr id="602146" name="Group 34"/>
          <p:cNvGraphicFramePr>
            <a:graphicFrameLocks noGrp="1"/>
          </p:cNvGraphicFramePr>
          <p:nvPr>
            <p:ph idx="1"/>
            <p:extLst>
              <p:ext uri="{D42A27DB-BD31-4B8C-83A1-F6EECF244321}">
                <p14:modId xmlns:p14="http://schemas.microsoft.com/office/powerpoint/2010/main" val="998875827"/>
              </p:ext>
            </p:extLst>
          </p:nvPr>
        </p:nvGraphicFramePr>
        <p:xfrm>
          <a:off x="685800" y="2114550"/>
          <a:ext cx="7772400" cy="4053840"/>
        </p:xfrm>
        <a:graphic>
          <a:graphicData uri="http://schemas.openxmlformats.org/drawingml/2006/table">
            <a:tbl>
              <a:tblPr/>
              <a:tblGrid>
                <a:gridCol w="6858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914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Electronic email or confirmation letters from businesses abroad on the company letterhead confirming two scheduled appointments must be submitted to EMIA at least 14 days prior to the date of departure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3"/>
                  </a:ext>
                </a:extLst>
              </a:tr>
              <a:tr h="9568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A detailed confirmed itinerary of companies to be visited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(names, address of companies to be visited and contact details)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4"/>
                  </a:ext>
                </a:extLst>
              </a:tr>
              <a:tr h="914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 copy of the conference </a:t>
                      </a:r>
                      <a:r>
                        <a:rPr kumimoji="0" lang="en-US" sz="2000" b="0" i="0" u="none" strike="noStrike" cap="none" normalizeH="0" baseline="0" dirty="0" err="1" smtClean="0">
                          <a:ln>
                            <a:noFill/>
                          </a:ln>
                          <a:solidFill>
                            <a:schemeClr val="tx1"/>
                          </a:solidFill>
                          <a:effectLst/>
                          <a:latin typeface="Arial" charset="0"/>
                        </a:rPr>
                        <a:t>programme</a:t>
                      </a:r>
                      <a:r>
                        <a:rPr kumimoji="0" lang="en-US" sz="2000" b="0" i="0" u="none" strike="noStrike" cap="none" normalizeH="0" baseline="0" dirty="0" smtClean="0">
                          <a:ln>
                            <a:noFill/>
                          </a:ln>
                          <a:solidFill>
                            <a:schemeClr val="tx1"/>
                          </a:solidFill>
                          <a:effectLst/>
                          <a:latin typeface="Arial" charset="0"/>
                        </a:rPr>
                        <a:t>. Clearly indicating the nature and the status of the conference, speakers, main and sub-themes must be submitted with the application. The attendee should be the speaker in the conference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alpha val="5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3956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477000" cy="1143000"/>
          </a:xfrm>
        </p:spPr>
        <p:txBody>
          <a:bodyPr/>
          <a:lstStyle/>
          <a:p>
            <a:pPr>
              <a:defRPr/>
            </a:pPr>
            <a:r>
              <a:rPr lang="en-US" sz="3200" dirty="0"/>
              <a:t>MANDATORY CONDITIONS</a:t>
            </a:r>
          </a:p>
        </p:txBody>
      </p:sp>
      <p:sp>
        <p:nvSpPr>
          <p:cNvPr id="39938" name="Content Placeholder 2"/>
          <p:cNvSpPr>
            <a:spLocks noGrp="1"/>
          </p:cNvSpPr>
          <p:nvPr>
            <p:ph idx="1"/>
          </p:nvPr>
        </p:nvSpPr>
        <p:spPr>
          <a:xfrm>
            <a:off x="152400" y="1796955"/>
            <a:ext cx="8382000" cy="5029200"/>
          </a:xfrm>
        </p:spPr>
        <p:txBody>
          <a:bodyPr/>
          <a:lstStyle/>
          <a:p>
            <a:pPr marL="342900" lvl="1" indent="-342900" algn="just">
              <a:lnSpc>
                <a:spcPct val="150000"/>
              </a:lnSpc>
              <a:buFontTx/>
              <a:buChar char="•"/>
            </a:pPr>
            <a:r>
              <a:rPr lang="en-GB" sz="1800" dirty="0">
                <a:solidFill>
                  <a:schemeClr val="tx1"/>
                </a:solidFill>
                <a:latin typeface="Arial" panose="020B0604020202020204" pitchFamily="34" charset="0"/>
                <a:cs typeface="Arial" panose="020B0604020202020204" pitchFamily="34" charset="0"/>
              </a:rPr>
              <a:t>All entities should have traded for more than one financial </a:t>
            </a:r>
            <a:r>
              <a:rPr lang="en-GB" sz="1800" dirty="0" smtClean="0">
                <a:solidFill>
                  <a:schemeClr val="tx1"/>
                </a:solidFill>
                <a:latin typeface="Arial" panose="020B0604020202020204" pitchFamily="34" charset="0"/>
                <a:cs typeface="Arial" panose="020B0604020202020204" pitchFamily="34" charset="0"/>
              </a:rPr>
              <a:t>year.</a:t>
            </a:r>
            <a:endParaRPr lang="en-US" sz="1800" dirty="0">
              <a:solidFill>
                <a:schemeClr val="tx1"/>
              </a:solidFill>
              <a:latin typeface="Arial" panose="020B0604020202020204" pitchFamily="34" charset="0"/>
              <a:cs typeface="Arial" panose="020B0604020202020204" pitchFamily="34" charset="0"/>
            </a:endParaRPr>
          </a:p>
          <a:p>
            <a:pPr marL="342900" lvl="1" indent="-342900" algn="just">
              <a:lnSpc>
                <a:spcPct val="150000"/>
              </a:lnSpc>
              <a:buFontTx/>
              <a:buChar char="•"/>
            </a:pPr>
            <a:r>
              <a:rPr lang="en-GB" sz="1800" dirty="0">
                <a:solidFill>
                  <a:schemeClr val="tx1"/>
                </a:solidFill>
                <a:latin typeface="Arial" panose="020B0604020202020204" pitchFamily="34" charset="0"/>
                <a:cs typeface="Arial" panose="020B0604020202020204" pitchFamily="34" charset="0"/>
              </a:rPr>
              <a:t>The entity must be a registered legal entity in South Africa in terms of the Companies Act, 1973 (as amended), or the Close Corporations Act, 1984 (as amended) or Co-operatives Act</a:t>
            </a:r>
            <a:r>
              <a:rPr lang="en-GB" sz="1800" dirty="0" smtClean="0">
                <a:solidFill>
                  <a:schemeClr val="tx1"/>
                </a:solidFill>
                <a:latin typeface="Arial" panose="020B0604020202020204" pitchFamily="34" charset="0"/>
                <a:cs typeface="Arial" panose="020B0604020202020204" pitchFamily="34" charset="0"/>
              </a:rPr>
              <a:t>, 1981 (as amended) </a:t>
            </a:r>
            <a:r>
              <a:rPr lang="en-GB" sz="1800" dirty="0">
                <a:solidFill>
                  <a:schemeClr val="tx1"/>
                </a:solidFill>
                <a:latin typeface="Arial" panose="020B0604020202020204" pitchFamily="34" charset="0"/>
                <a:cs typeface="Arial" panose="020B0604020202020204" pitchFamily="34" charset="0"/>
              </a:rPr>
              <a:t>except in case of a sole proprietor and </a:t>
            </a:r>
            <a:r>
              <a:rPr lang="en-GB" sz="1800" dirty="0" smtClean="0">
                <a:solidFill>
                  <a:schemeClr val="tx1"/>
                </a:solidFill>
                <a:latin typeface="Arial" panose="020B0604020202020204" pitchFamily="34" charset="0"/>
                <a:cs typeface="Arial" panose="020B0604020202020204" pitchFamily="34" charset="0"/>
              </a:rPr>
              <a:t>partnerships.</a:t>
            </a:r>
            <a:endParaRPr lang="en-GB" sz="1800" dirty="0">
              <a:solidFill>
                <a:schemeClr val="tx1"/>
              </a:solidFill>
              <a:latin typeface="Arial" panose="020B0604020202020204" pitchFamily="34" charset="0"/>
              <a:cs typeface="Arial" panose="020B0604020202020204" pitchFamily="34" charset="0"/>
            </a:endParaRPr>
          </a:p>
          <a:p>
            <a:pPr marL="342900" lvl="1" indent="-342900" algn="just">
              <a:lnSpc>
                <a:spcPct val="150000"/>
              </a:lnSpc>
              <a:buFontTx/>
              <a:buChar char="•"/>
            </a:pPr>
            <a:r>
              <a:rPr lang="en-GB" sz="1800" dirty="0">
                <a:solidFill>
                  <a:schemeClr val="tx1"/>
                </a:solidFill>
                <a:latin typeface="Arial" panose="020B0604020202020204" pitchFamily="34" charset="0"/>
                <a:cs typeface="Arial" panose="020B0604020202020204" pitchFamily="34" charset="0"/>
              </a:rPr>
              <a:t>The applicant must be a taxpayer in good standing and provide a valid tax clearance certificate before EMIA incentive is </a:t>
            </a:r>
            <a:r>
              <a:rPr lang="en-GB" sz="1800" dirty="0" smtClean="0">
                <a:solidFill>
                  <a:schemeClr val="tx1"/>
                </a:solidFill>
                <a:latin typeface="Arial" panose="020B0604020202020204" pitchFamily="34" charset="0"/>
                <a:cs typeface="Arial" panose="020B0604020202020204" pitchFamily="34" charset="0"/>
              </a:rPr>
              <a:t>disbursed. </a:t>
            </a:r>
            <a:endParaRPr lang="en-US" sz="1800" dirty="0">
              <a:solidFill>
                <a:schemeClr val="tx1"/>
              </a:solidFill>
              <a:latin typeface="Arial" panose="020B0604020202020204" pitchFamily="34" charset="0"/>
              <a:cs typeface="Arial" panose="020B0604020202020204" pitchFamily="34" charset="0"/>
            </a:endParaRPr>
          </a:p>
          <a:p>
            <a:pPr marL="342900" lvl="1" indent="-342900" algn="just">
              <a:lnSpc>
                <a:spcPct val="150000"/>
              </a:lnSpc>
              <a:buFontTx/>
              <a:buChar char="•"/>
            </a:pPr>
            <a:r>
              <a:rPr lang="en-GB" sz="1800" dirty="0">
                <a:solidFill>
                  <a:schemeClr val="tx1"/>
                </a:solidFill>
                <a:latin typeface="Arial" panose="020B0604020202020204" pitchFamily="34" charset="0"/>
                <a:cs typeface="Arial" panose="020B0604020202020204" pitchFamily="34" charset="0"/>
              </a:rPr>
              <a:t>Completed applications should reach </a:t>
            </a:r>
            <a:r>
              <a:rPr lang="en-GB" sz="1800" b="1" dirty="0">
                <a:solidFill>
                  <a:schemeClr val="tx1"/>
                </a:solidFill>
                <a:latin typeface="Arial" panose="020B0604020202020204" pitchFamily="34" charset="0"/>
                <a:cs typeface="Arial" panose="020B0604020202020204" pitchFamily="34" charset="0"/>
              </a:rPr>
              <a:t>the </a:t>
            </a:r>
            <a:r>
              <a:rPr lang="en-GB" sz="1800" b="1" dirty="0" err="1" smtClean="0">
                <a:solidFill>
                  <a:schemeClr val="tx1"/>
                </a:solidFill>
                <a:latin typeface="Arial" panose="020B0604020202020204" pitchFamily="34" charset="0"/>
                <a:cs typeface="Arial" panose="020B0604020202020204" pitchFamily="34" charset="0"/>
              </a:rPr>
              <a:t>dtic</a:t>
            </a:r>
            <a:r>
              <a:rPr lang="en-GB" sz="1800" b="1" dirty="0" smtClean="0">
                <a:solidFill>
                  <a:schemeClr val="tx1"/>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two </a:t>
            </a:r>
            <a:r>
              <a:rPr lang="en-GB" sz="1800" dirty="0" smtClean="0">
                <a:solidFill>
                  <a:schemeClr val="tx1"/>
                </a:solidFill>
                <a:latin typeface="Arial" panose="020B0604020202020204" pitchFamily="34" charset="0"/>
                <a:cs typeface="Arial" panose="020B0604020202020204" pitchFamily="34" charset="0"/>
              </a:rPr>
              <a:t>months /</a:t>
            </a:r>
            <a:r>
              <a:rPr lang="en-GB" sz="1800" dirty="0">
                <a:solidFill>
                  <a:schemeClr val="tx1"/>
                </a:solidFill>
                <a:latin typeface="Arial" panose="020B0604020202020204" pitchFamily="34" charset="0"/>
                <a:cs typeface="Arial" panose="020B0604020202020204" pitchFamily="34" charset="0"/>
              </a:rPr>
              <a:t>six </a:t>
            </a:r>
            <a:r>
              <a:rPr lang="en-GB" sz="1800" dirty="0" smtClean="0">
                <a:solidFill>
                  <a:schemeClr val="tx1"/>
                </a:solidFill>
                <a:latin typeface="Arial" panose="020B0604020202020204" pitchFamily="34" charset="0"/>
                <a:cs typeface="Arial" panose="020B0604020202020204" pitchFamily="34" charset="0"/>
              </a:rPr>
              <a:t>months before </a:t>
            </a:r>
            <a:r>
              <a:rPr lang="en-GB" sz="1800" dirty="0">
                <a:solidFill>
                  <a:schemeClr val="tx1"/>
                </a:solidFill>
                <a:latin typeface="Arial" panose="020B0604020202020204" pitchFamily="34" charset="0"/>
                <a:cs typeface="Arial" panose="020B0604020202020204" pitchFamily="34" charset="0"/>
              </a:rPr>
              <a:t>the commencement date of the </a:t>
            </a:r>
            <a:r>
              <a:rPr lang="en-GB" sz="1800" dirty="0" smtClean="0">
                <a:solidFill>
                  <a:schemeClr val="tx1"/>
                </a:solidFill>
                <a:latin typeface="Arial" panose="020B0604020202020204" pitchFamily="34" charset="0"/>
                <a:cs typeface="Arial" panose="020B0604020202020204" pitchFamily="34" charset="0"/>
              </a:rPr>
              <a:t>event.</a:t>
            </a:r>
            <a:endParaRPr lang="en-GB" sz="1800" dirty="0">
              <a:solidFill>
                <a:schemeClr val="tx1"/>
              </a:solidFill>
              <a:latin typeface="Arial" panose="020B0604020202020204" pitchFamily="34" charset="0"/>
              <a:cs typeface="Arial" panose="020B0604020202020204" pitchFamily="34" charset="0"/>
            </a:endParaRPr>
          </a:p>
          <a:p>
            <a:pPr marL="342900" lvl="1" indent="-342900" algn="just">
              <a:lnSpc>
                <a:spcPct val="150000"/>
              </a:lnSpc>
              <a:buFontTx/>
              <a:buChar char="•"/>
            </a:pPr>
            <a:r>
              <a:rPr lang="en-GB" sz="1800" dirty="0">
                <a:solidFill>
                  <a:schemeClr val="tx1"/>
                </a:solidFill>
                <a:latin typeface="Arial" panose="020B0604020202020204" pitchFamily="34" charset="0"/>
                <a:cs typeface="Arial" panose="020B0604020202020204" pitchFamily="34" charset="0"/>
              </a:rPr>
              <a:t>Entities applying for EMIA financial </a:t>
            </a:r>
            <a:r>
              <a:rPr lang="en-GB" sz="1800" dirty="0" smtClean="0">
                <a:solidFill>
                  <a:schemeClr val="tx1"/>
                </a:solidFill>
                <a:latin typeface="Arial" panose="020B0604020202020204" pitchFamily="34" charset="0"/>
                <a:cs typeface="Arial" panose="020B0604020202020204" pitchFamily="34" charset="0"/>
              </a:rPr>
              <a:t>assistance are subjected </a:t>
            </a:r>
            <a:r>
              <a:rPr lang="en-GB" sz="1800" dirty="0">
                <a:solidFill>
                  <a:schemeClr val="tx1"/>
                </a:solidFill>
                <a:latin typeface="Arial" panose="020B0604020202020204" pitchFamily="34" charset="0"/>
                <a:cs typeface="Arial" panose="020B0604020202020204" pitchFamily="34" charset="0"/>
              </a:rPr>
              <a:t>to a site </a:t>
            </a:r>
            <a:r>
              <a:rPr lang="en-GB" sz="1800" dirty="0" smtClean="0">
                <a:solidFill>
                  <a:schemeClr val="tx1"/>
                </a:solidFill>
                <a:latin typeface="Arial" panose="020B0604020202020204" pitchFamily="34" charset="0"/>
                <a:cs typeface="Arial" panose="020B0604020202020204" pitchFamily="34" charset="0"/>
              </a:rPr>
              <a:t>visit.</a:t>
            </a:r>
            <a:endParaRPr lang="en-US" sz="1800" dirty="0">
              <a:solidFill>
                <a:schemeClr val="tx1"/>
              </a:solidFill>
              <a:latin typeface="Arial" panose="020B0604020202020204" pitchFamily="34" charset="0"/>
              <a:cs typeface="Arial" panose="020B0604020202020204" pitchFamily="34" charset="0"/>
            </a:endParaRPr>
          </a:p>
          <a:p>
            <a:pPr marL="342900" lvl="1" indent="-342900">
              <a:buFontTx/>
              <a:buChar char="•"/>
            </a:pPr>
            <a:endParaRPr lang="en-US" sz="2000" dirty="0" smtClean="0"/>
          </a:p>
          <a:p>
            <a:pPr marL="342900" lvl="1" indent="-342900">
              <a:buFontTx/>
              <a:buChar char="•"/>
            </a:pPr>
            <a:endParaRPr lang="en-US" sz="2000" dirty="0" smtClean="0"/>
          </a:p>
          <a:p>
            <a:endParaRPr lang="en-US" dirty="0" smtClean="0"/>
          </a:p>
        </p:txBody>
      </p:sp>
      <p:sp>
        <p:nvSpPr>
          <p:cNvPr id="39939" name="Slide Number Placeholder 3"/>
          <p:cNvSpPr>
            <a:spLocks noGrp="1"/>
          </p:cNvSpPr>
          <p:nvPr>
            <p:ph type="sldNum" sz="quarter" idx="12"/>
          </p:nvPr>
        </p:nvSpPr>
        <p:spPr>
          <a:noFill/>
        </p:spPr>
        <p:txBody>
          <a:bodyPr/>
          <a:lstStyle/>
          <a:p>
            <a:fld id="{051C5276-6BA7-4784-BBB8-2F9B59717800}" type="slidenum">
              <a:rPr lang="en-US" smtClean="0"/>
              <a:pPr/>
              <a:t>14</a:t>
            </a:fld>
            <a:endParaRPr lang="en-US" smtClean="0"/>
          </a:p>
        </p:txBody>
      </p:sp>
    </p:spTree>
    <p:extLst>
      <p:ext uri="{BB962C8B-B14F-4D97-AF65-F5344CB8AC3E}">
        <p14:creationId xmlns:p14="http://schemas.microsoft.com/office/powerpoint/2010/main" val="3195850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705600" cy="1143000"/>
          </a:xfrm>
        </p:spPr>
        <p:txBody>
          <a:bodyPr/>
          <a:lstStyle/>
          <a:p>
            <a:r>
              <a:rPr lang="en-ZA" sz="3200" dirty="0" smtClean="0"/>
              <a:t>ELIGIBLE ENTERPRISES</a:t>
            </a:r>
            <a:endParaRPr lang="en-ZA" sz="3200" dirty="0"/>
          </a:p>
        </p:txBody>
      </p:sp>
      <p:sp>
        <p:nvSpPr>
          <p:cNvPr id="3" name="Content Placeholder 2"/>
          <p:cNvSpPr>
            <a:spLocks noGrp="1"/>
          </p:cNvSpPr>
          <p:nvPr>
            <p:ph idx="1"/>
          </p:nvPr>
        </p:nvSpPr>
        <p:spPr>
          <a:xfrm>
            <a:off x="22746" y="1981200"/>
            <a:ext cx="8763000" cy="4572000"/>
          </a:xfrm>
        </p:spPr>
        <p:txBody>
          <a:bodyPr/>
          <a:lstStyle/>
          <a:p>
            <a:pPr marL="342900" lvl="1" indent="-342900" algn="just">
              <a:lnSpc>
                <a:spcPct val="150000"/>
              </a:lnSpc>
              <a:buFontTx/>
              <a:buChar char="•"/>
            </a:pPr>
            <a:r>
              <a:rPr lang="en-ZA" sz="1800" dirty="0">
                <a:solidFill>
                  <a:schemeClr val="tx1"/>
                </a:solidFill>
              </a:rPr>
              <a:t>South African manufacturers and </a:t>
            </a:r>
            <a:r>
              <a:rPr lang="en-ZA" sz="1800" dirty="0" smtClean="0">
                <a:solidFill>
                  <a:schemeClr val="tx1"/>
                </a:solidFill>
              </a:rPr>
              <a:t>exporters.</a:t>
            </a:r>
            <a:endParaRPr lang="en-ZA" sz="1800" dirty="0">
              <a:solidFill>
                <a:schemeClr val="tx1"/>
              </a:solidFill>
            </a:endParaRPr>
          </a:p>
          <a:p>
            <a:pPr marL="342900" lvl="1" indent="-342900" algn="just">
              <a:lnSpc>
                <a:spcPct val="150000"/>
              </a:lnSpc>
              <a:buFontTx/>
              <a:buChar char="•"/>
            </a:pPr>
            <a:r>
              <a:rPr lang="en-ZA" sz="1800" dirty="0" smtClean="0">
                <a:solidFill>
                  <a:schemeClr val="tx1"/>
                </a:solidFill>
              </a:rPr>
              <a:t>South </a:t>
            </a:r>
            <a:r>
              <a:rPr lang="en-ZA" sz="1800" dirty="0">
                <a:solidFill>
                  <a:schemeClr val="tx1"/>
                </a:solidFill>
              </a:rPr>
              <a:t>African export trading houses representing at least three SMMEs </a:t>
            </a:r>
            <a:r>
              <a:rPr lang="en-ZA" sz="1800" dirty="0" smtClean="0">
                <a:solidFill>
                  <a:schemeClr val="tx1"/>
                </a:solidFill>
              </a:rPr>
              <a:t>or businesses </a:t>
            </a:r>
            <a:r>
              <a:rPr lang="en-ZA" sz="1800" dirty="0">
                <a:solidFill>
                  <a:schemeClr val="tx1"/>
                </a:solidFill>
              </a:rPr>
              <a:t>owned by historically disadvantaged individuals (HDIs</a:t>
            </a:r>
            <a:r>
              <a:rPr lang="en-ZA" sz="1800" dirty="0" smtClean="0">
                <a:solidFill>
                  <a:schemeClr val="tx1"/>
                </a:solidFill>
              </a:rPr>
              <a:t>).</a:t>
            </a:r>
            <a:endParaRPr lang="en-ZA" sz="1800" dirty="0">
              <a:solidFill>
                <a:schemeClr val="tx1"/>
              </a:solidFill>
            </a:endParaRPr>
          </a:p>
          <a:p>
            <a:pPr marL="342900" lvl="1" indent="-342900" algn="just">
              <a:lnSpc>
                <a:spcPct val="150000"/>
              </a:lnSpc>
              <a:buFontTx/>
              <a:buChar char="•"/>
            </a:pPr>
            <a:r>
              <a:rPr lang="en-ZA" sz="1800" dirty="0" smtClean="0">
                <a:solidFill>
                  <a:schemeClr val="tx1"/>
                </a:solidFill>
              </a:rPr>
              <a:t>South </a:t>
            </a:r>
            <a:r>
              <a:rPr lang="en-ZA" sz="1800" dirty="0">
                <a:solidFill>
                  <a:schemeClr val="tx1"/>
                </a:solidFill>
              </a:rPr>
              <a:t>African commission agents representing at least three </a:t>
            </a:r>
            <a:r>
              <a:rPr lang="en-ZA" sz="1800" dirty="0" smtClean="0">
                <a:solidFill>
                  <a:schemeClr val="tx1"/>
                </a:solidFill>
              </a:rPr>
              <a:t>SMMEs/HDI-owned businesses.</a:t>
            </a:r>
            <a:endParaRPr lang="en-ZA" sz="1800" dirty="0">
              <a:solidFill>
                <a:schemeClr val="tx1"/>
              </a:solidFill>
            </a:endParaRPr>
          </a:p>
          <a:p>
            <a:pPr marL="342900" lvl="1" indent="-342900" algn="just">
              <a:lnSpc>
                <a:spcPct val="150000"/>
              </a:lnSpc>
              <a:buFontTx/>
              <a:buChar char="•"/>
            </a:pPr>
            <a:r>
              <a:rPr lang="en-ZA" sz="1800" dirty="0" smtClean="0">
                <a:solidFill>
                  <a:schemeClr val="tx1"/>
                </a:solidFill>
              </a:rPr>
              <a:t>South </a:t>
            </a:r>
            <a:r>
              <a:rPr lang="en-ZA" sz="1800" dirty="0">
                <a:solidFill>
                  <a:schemeClr val="tx1"/>
                </a:solidFill>
              </a:rPr>
              <a:t>African exports councils, industry associations and </a:t>
            </a:r>
            <a:r>
              <a:rPr lang="en-ZA" sz="1800" dirty="0" smtClean="0">
                <a:solidFill>
                  <a:schemeClr val="tx1"/>
                </a:solidFill>
              </a:rPr>
              <a:t>Joint Action Groups </a:t>
            </a:r>
            <a:r>
              <a:rPr lang="en-ZA" sz="1800" dirty="0">
                <a:solidFill>
                  <a:schemeClr val="tx1"/>
                </a:solidFill>
              </a:rPr>
              <a:t>representing </a:t>
            </a:r>
            <a:r>
              <a:rPr lang="en-ZA" sz="1800" dirty="0" smtClean="0">
                <a:solidFill>
                  <a:schemeClr val="tx1"/>
                </a:solidFill>
              </a:rPr>
              <a:t>at least </a:t>
            </a:r>
            <a:r>
              <a:rPr lang="en-ZA" sz="1800" dirty="0">
                <a:solidFill>
                  <a:schemeClr val="tx1"/>
                </a:solidFill>
              </a:rPr>
              <a:t>five South African </a:t>
            </a:r>
            <a:r>
              <a:rPr lang="en-ZA" sz="1800" dirty="0" smtClean="0">
                <a:solidFill>
                  <a:schemeClr val="tx1"/>
                </a:solidFill>
              </a:rPr>
              <a:t>entities.</a:t>
            </a:r>
            <a:endParaRPr lang="en-ZA"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B5A0ABFF-57FC-4967-A6C7-C49E0C3839EC}" type="slidenum">
              <a:rPr lang="en-US" smtClean="0"/>
              <a:pPr>
                <a:defRPr/>
              </a:pPr>
              <a:t>15</a:t>
            </a:fld>
            <a:endParaRPr lang="en-US" dirty="0"/>
          </a:p>
        </p:txBody>
      </p:sp>
    </p:spTree>
    <p:extLst>
      <p:ext uri="{BB962C8B-B14F-4D97-AF65-F5344CB8AC3E}">
        <p14:creationId xmlns:p14="http://schemas.microsoft.com/office/powerpoint/2010/main" val="666234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248400" cy="1143000"/>
          </a:xfrm>
        </p:spPr>
        <p:txBody>
          <a:bodyPr/>
          <a:lstStyle/>
          <a:p>
            <a:r>
              <a:rPr lang="en-ZA" sz="3200" dirty="0" smtClean="0"/>
              <a:t>PMR QUALIFYING CRITERIA</a:t>
            </a:r>
            <a:endParaRPr lang="en-ZA" sz="3200" dirty="0"/>
          </a:p>
        </p:txBody>
      </p:sp>
      <p:sp>
        <p:nvSpPr>
          <p:cNvPr id="3" name="Content Placeholder 2"/>
          <p:cNvSpPr>
            <a:spLocks noGrp="1"/>
          </p:cNvSpPr>
          <p:nvPr>
            <p:ph idx="1"/>
          </p:nvPr>
        </p:nvSpPr>
        <p:spPr>
          <a:xfrm>
            <a:off x="22746" y="1981200"/>
            <a:ext cx="8763000" cy="4876800"/>
          </a:xfrm>
        </p:spPr>
        <p:txBody>
          <a:bodyPr/>
          <a:lstStyle/>
          <a:p>
            <a:pPr marL="342900" lvl="1" indent="-342900" algn="just">
              <a:lnSpc>
                <a:spcPct val="150000"/>
              </a:lnSpc>
              <a:buFontTx/>
              <a:buChar char="•"/>
            </a:pPr>
            <a:r>
              <a:rPr lang="en-US" sz="1800" dirty="0" smtClean="0">
                <a:solidFill>
                  <a:schemeClr val="tx1"/>
                </a:solidFill>
                <a:latin typeface="Arial" panose="020B0604020202020204" pitchFamily="34" charset="0"/>
                <a:cs typeface="Arial" panose="020B0604020202020204" pitchFamily="34" charset="0"/>
              </a:rPr>
              <a:t>Compensation under PMR will be confined to market research aimed at the establishment  of new markets and not further development for a particular product in a specific country. No follow-up visit is allowed</a:t>
            </a:r>
            <a:endParaRPr lang="en-ZA" sz="1800" dirty="0">
              <a:solidFill>
                <a:schemeClr val="tx1"/>
              </a:solidFill>
              <a:latin typeface="Arial" panose="020B0604020202020204" pitchFamily="34" charset="0"/>
              <a:cs typeface="Arial" panose="020B0604020202020204" pitchFamily="34" charset="0"/>
            </a:endParaRPr>
          </a:p>
          <a:p>
            <a:pPr marL="342900" lvl="1" indent="-342900" algn="just">
              <a:lnSpc>
                <a:spcPct val="150000"/>
              </a:lnSpc>
              <a:buFontTx/>
              <a:buChar char="•"/>
            </a:pPr>
            <a:r>
              <a:rPr lang="en-US" sz="1800" dirty="0" smtClean="0">
                <a:solidFill>
                  <a:schemeClr val="tx1"/>
                </a:solidFill>
                <a:latin typeface="Arial" panose="020B0604020202020204" pitchFamily="34" charset="0"/>
                <a:cs typeface="Arial" panose="020B0604020202020204" pitchFamily="34" charset="0"/>
              </a:rPr>
              <a:t>A minimum of two confirmed appointments per day must be scheduled to qualify for a subsistence allowance.</a:t>
            </a:r>
          </a:p>
          <a:p>
            <a:pPr marL="342900" lvl="1" indent="-342900" algn="just">
              <a:lnSpc>
                <a:spcPct val="150000"/>
              </a:lnSpc>
              <a:buFontTx/>
              <a:buChar char="•"/>
            </a:pPr>
            <a:r>
              <a:rPr lang="en-US" sz="1800" dirty="0" smtClean="0">
                <a:solidFill>
                  <a:schemeClr val="tx1"/>
                </a:solidFill>
                <a:latin typeface="Arial" panose="020B0604020202020204" pitchFamily="34" charset="0"/>
                <a:cs typeface="Arial" panose="020B0604020202020204" pitchFamily="34" charset="0"/>
              </a:rPr>
              <a:t>Entities may attend a relevant exhibition under PMR in the same market. This assistance is limited to two (2) days towards attending an exhibition.</a:t>
            </a:r>
            <a:endParaRPr lang="en-ZA" sz="1800" dirty="0">
              <a:solidFill>
                <a:schemeClr val="tx1"/>
              </a:solidFill>
              <a:latin typeface="Arial" panose="020B0604020202020204" pitchFamily="34" charset="0"/>
              <a:cs typeface="Arial" panose="020B0604020202020204" pitchFamily="34" charset="0"/>
            </a:endParaRPr>
          </a:p>
          <a:p>
            <a:pPr marL="342900" lvl="1" indent="-342900" algn="just">
              <a:lnSpc>
                <a:spcPct val="150000"/>
              </a:lnSpc>
              <a:buFontTx/>
              <a:buChar char="•"/>
            </a:pPr>
            <a:r>
              <a:rPr lang="en-US" sz="1800" dirty="0" smtClean="0">
                <a:solidFill>
                  <a:schemeClr val="tx1"/>
                </a:solidFill>
                <a:latin typeface="Arial" panose="020B0604020202020204" pitchFamily="34" charset="0"/>
                <a:cs typeface="Arial" panose="020B0604020202020204" pitchFamily="34" charset="0"/>
              </a:rPr>
              <a:t>These appointment should be scheduled outside the exhibition.</a:t>
            </a:r>
          </a:p>
          <a:p>
            <a:pPr marL="342900" lvl="1" indent="-342900" algn="just">
              <a:lnSpc>
                <a:spcPct val="150000"/>
              </a:lnSpc>
              <a:buFontTx/>
              <a:buChar char="•"/>
            </a:pPr>
            <a:r>
              <a:rPr lang="en-US" sz="1800" dirty="0" smtClean="0">
                <a:solidFill>
                  <a:schemeClr val="tx1"/>
                </a:solidFill>
                <a:latin typeface="Arial" panose="020B0604020202020204" pitchFamily="34" charset="0"/>
                <a:cs typeface="Arial" panose="020B0604020202020204" pitchFamily="34" charset="0"/>
              </a:rPr>
              <a:t>Assistance is extended towards attending conferences with the aim of lobbying for international projects or hosting international events.</a:t>
            </a:r>
          </a:p>
        </p:txBody>
      </p:sp>
      <p:sp>
        <p:nvSpPr>
          <p:cNvPr id="4" name="Slide Number Placeholder 3"/>
          <p:cNvSpPr>
            <a:spLocks noGrp="1"/>
          </p:cNvSpPr>
          <p:nvPr>
            <p:ph type="sldNum" sz="quarter" idx="12"/>
          </p:nvPr>
        </p:nvSpPr>
        <p:spPr/>
        <p:txBody>
          <a:bodyPr/>
          <a:lstStyle/>
          <a:p>
            <a:pPr>
              <a:defRPr/>
            </a:pPr>
            <a:fld id="{B5A0ABFF-57FC-4967-A6C7-C49E0C3839EC}" type="slidenum">
              <a:rPr lang="en-US" smtClean="0"/>
              <a:pPr>
                <a:defRPr/>
              </a:pPr>
              <a:t>16</a:t>
            </a:fld>
            <a:endParaRPr lang="en-US" dirty="0"/>
          </a:p>
        </p:txBody>
      </p:sp>
    </p:spTree>
    <p:extLst>
      <p:ext uri="{BB962C8B-B14F-4D97-AF65-F5344CB8AC3E}">
        <p14:creationId xmlns:p14="http://schemas.microsoft.com/office/powerpoint/2010/main" val="1501399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638800" cy="1143000"/>
          </a:xfrm>
        </p:spPr>
        <p:txBody>
          <a:bodyPr/>
          <a:lstStyle/>
          <a:p>
            <a:pPr>
              <a:defRPr/>
            </a:pPr>
            <a:r>
              <a:rPr lang="en-US" sz="3200" dirty="0" smtClean="0"/>
              <a:t>LIMITATIONS</a:t>
            </a:r>
            <a:endParaRPr lang="en-US" sz="3200" dirty="0"/>
          </a:p>
        </p:txBody>
      </p:sp>
      <p:sp>
        <p:nvSpPr>
          <p:cNvPr id="40962" name="Content Placeholder 2"/>
          <p:cNvSpPr>
            <a:spLocks noGrp="1"/>
          </p:cNvSpPr>
          <p:nvPr>
            <p:ph idx="1"/>
          </p:nvPr>
        </p:nvSpPr>
        <p:spPr>
          <a:xfrm>
            <a:off x="3581400" y="1219200"/>
            <a:ext cx="5181600" cy="5181600"/>
          </a:xfrm>
        </p:spPr>
        <p:txBody>
          <a:bodyPr/>
          <a:lstStyle/>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Individual Participation (Individual Exhibitions, Primary Market Research &amp; Foreign Direct Investment and Individual Inward bound missions of assistance is limited to four </a:t>
            </a:r>
            <a:r>
              <a:rPr lang="en-US" sz="2000" b="1" dirty="0" smtClean="0">
                <a:solidFill>
                  <a:schemeClr val="tx1"/>
                </a:solidFill>
                <a:latin typeface="Arial" panose="020B0604020202020204" pitchFamily="34" charset="0"/>
                <a:cs typeface="Arial" panose="020B0604020202020204" pitchFamily="34" charset="0"/>
              </a:rPr>
              <a:t>(4) applications per calendar year</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EMIA incentives are not available for events taking place in the </a:t>
            </a:r>
            <a:r>
              <a:rPr lang="en-US" sz="2000" b="1" dirty="0" smtClean="0">
                <a:solidFill>
                  <a:schemeClr val="tx1"/>
                </a:solidFill>
                <a:latin typeface="Arial" panose="020B0604020202020204" pitchFamily="34" charset="0"/>
                <a:cs typeface="Arial" panose="020B0604020202020204" pitchFamily="34" charset="0"/>
              </a:rPr>
              <a:t>period 10 December up to and including 10 January of each year</a:t>
            </a:r>
          </a:p>
          <a:p>
            <a:endParaRPr lang="en-US" dirty="0" smtClean="0"/>
          </a:p>
        </p:txBody>
      </p:sp>
      <p:sp>
        <p:nvSpPr>
          <p:cNvPr id="40963" name="Slide Number Placeholder 3"/>
          <p:cNvSpPr>
            <a:spLocks noGrp="1"/>
          </p:cNvSpPr>
          <p:nvPr>
            <p:ph type="sldNum" sz="quarter" idx="12"/>
          </p:nvPr>
        </p:nvSpPr>
        <p:spPr>
          <a:noFill/>
        </p:spPr>
        <p:txBody>
          <a:bodyPr/>
          <a:lstStyle/>
          <a:p>
            <a:fld id="{463C8399-F050-41C6-A27F-D9EF38120854}" type="slidenum">
              <a:rPr lang="en-US" smtClean="0"/>
              <a:pPr/>
              <a:t>17</a:t>
            </a:fld>
            <a:endParaRPr lang="en-US" smtClean="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505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938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638800" cy="1143000"/>
          </a:xfrm>
        </p:spPr>
        <p:txBody>
          <a:bodyPr/>
          <a:lstStyle/>
          <a:p>
            <a:pPr>
              <a:defRPr/>
            </a:pPr>
            <a:r>
              <a:rPr lang="en-US" sz="3200" dirty="0" smtClean="0"/>
              <a:t>LIMITATIONS</a:t>
            </a:r>
            <a:br>
              <a:rPr lang="en-US" sz="3200" dirty="0" smtClean="0"/>
            </a:br>
            <a:r>
              <a:rPr lang="en-US" sz="1600" dirty="0" smtClean="0"/>
              <a:t>( Continued)</a:t>
            </a:r>
            <a:endParaRPr lang="en-US" sz="3200" dirty="0"/>
          </a:p>
        </p:txBody>
      </p:sp>
      <p:sp>
        <p:nvSpPr>
          <p:cNvPr id="40962" name="Content Placeholder 2"/>
          <p:cNvSpPr>
            <a:spLocks noGrp="1"/>
          </p:cNvSpPr>
          <p:nvPr>
            <p:ph idx="1"/>
          </p:nvPr>
        </p:nvSpPr>
        <p:spPr>
          <a:xfrm>
            <a:off x="3526809" y="1676400"/>
            <a:ext cx="5181600" cy="5181600"/>
          </a:xfrm>
        </p:spPr>
        <p:txBody>
          <a:bodyPr/>
          <a:lstStyle/>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Participation in countries , which are members of the South African Customs Union ( Botswana, Lesotho, Swaziland and Namibia) are excluded from EMIA Assistance.</a:t>
            </a:r>
            <a:endParaRPr lang="en-US" sz="2000" b="1" dirty="0" smtClean="0">
              <a:solidFill>
                <a:schemeClr val="tx1"/>
              </a:solidFill>
              <a:latin typeface="Arial" panose="020B0604020202020204" pitchFamily="34" charset="0"/>
              <a:cs typeface="Arial" panose="020B0604020202020204" pitchFamily="34" charset="0"/>
            </a:endParaRPr>
          </a:p>
          <a:p>
            <a:endParaRPr lang="en-US" dirty="0" smtClean="0"/>
          </a:p>
        </p:txBody>
      </p:sp>
      <p:sp>
        <p:nvSpPr>
          <p:cNvPr id="40963" name="Slide Number Placeholder 3"/>
          <p:cNvSpPr>
            <a:spLocks noGrp="1"/>
          </p:cNvSpPr>
          <p:nvPr>
            <p:ph type="sldNum" sz="quarter" idx="12"/>
          </p:nvPr>
        </p:nvSpPr>
        <p:spPr>
          <a:noFill/>
        </p:spPr>
        <p:txBody>
          <a:bodyPr/>
          <a:lstStyle/>
          <a:p>
            <a:fld id="{463C8399-F050-41C6-A27F-D9EF38120854}" type="slidenum">
              <a:rPr lang="en-US" smtClean="0"/>
              <a:pPr/>
              <a:t>18</a:t>
            </a:fld>
            <a:endParaRPr lang="en-US" smtClean="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505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208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5638800" cy="1143000"/>
          </a:xfrm>
        </p:spPr>
        <p:txBody>
          <a:bodyPr/>
          <a:lstStyle/>
          <a:p>
            <a:r>
              <a:rPr lang="en-US" sz="3200" dirty="0" smtClean="0">
                <a:effectLst/>
              </a:rPr>
              <a:t>APPLICATION PROCESS </a:t>
            </a:r>
            <a:endParaRPr lang="en-ZA" sz="3200" dirty="0">
              <a:effectLst/>
            </a:endParaRPr>
          </a:p>
        </p:txBody>
      </p:sp>
      <p:sp>
        <p:nvSpPr>
          <p:cNvPr id="4" name="Slide Number Placeholder 3"/>
          <p:cNvSpPr>
            <a:spLocks noGrp="1"/>
          </p:cNvSpPr>
          <p:nvPr>
            <p:ph type="sldNum" sz="quarter" idx="12"/>
          </p:nvPr>
        </p:nvSpPr>
        <p:spPr/>
        <p:txBody>
          <a:bodyPr/>
          <a:lstStyle/>
          <a:p>
            <a:pPr>
              <a:defRPr/>
            </a:pPr>
            <a:fld id="{78DE769E-F923-4511-A651-B6F6AF8FCBF8}" type="slidenum">
              <a:rPr lang="en-US" smtClean="0"/>
              <a:pPr>
                <a:defRPr/>
              </a:pPr>
              <a:t>19</a:t>
            </a:fld>
            <a:endParaRPr lang="en-US" dirty="0"/>
          </a:p>
        </p:txBody>
      </p:sp>
      <p:grpSp>
        <p:nvGrpSpPr>
          <p:cNvPr id="5" name="Group 2"/>
          <p:cNvGrpSpPr>
            <a:grpSpLocks/>
          </p:cNvGrpSpPr>
          <p:nvPr/>
        </p:nvGrpSpPr>
        <p:grpSpPr bwMode="auto">
          <a:xfrm>
            <a:off x="685800" y="2485131"/>
            <a:ext cx="7620000" cy="2819400"/>
            <a:chOff x="762000" y="2362200"/>
            <a:chExt cx="7620000" cy="2819400"/>
          </a:xfrm>
        </p:grpSpPr>
        <p:sp>
          <p:nvSpPr>
            <p:cNvPr id="6" name="Chevron 5"/>
            <p:cNvSpPr/>
            <p:nvPr/>
          </p:nvSpPr>
          <p:spPr bwMode="auto">
            <a:xfrm>
              <a:off x="2362200" y="4267200"/>
              <a:ext cx="2628900" cy="914400"/>
            </a:xfrm>
            <a:prstGeom prst="chevron">
              <a:avLst/>
            </a:prstGeom>
            <a:solidFill>
              <a:srgbClr val="2E889E"/>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pPr>
              <a:r>
                <a:rPr lang="en-US" altLang="en-US" sz="1800" kern="0" dirty="0" err="1" smtClean="0">
                  <a:solidFill>
                    <a:prstClr val="black"/>
                  </a:solidFill>
                </a:rPr>
                <a:t>dtic</a:t>
              </a:r>
              <a:r>
                <a:rPr lang="en-US" altLang="en-US" sz="1800" kern="0" dirty="0" smtClean="0">
                  <a:solidFill>
                    <a:prstClr val="black"/>
                  </a:solidFill>
                </a:rPr>
                <a:t> Campus/</a:t>
              </a:r>
              <a:endParaRPr lang="en-US" altLang="en-US" sz="18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en-US" sz="1200" kern="0" dirty="0" smtClean="0">
                  <a:solidFill>
                    <a:prstClr val="black"/>
                  </a:solidFill>
                </a:rPr>
                <a:t>emia@thedtic.gov.za</a:t>
              </a:r>
              <a:endParaRPr kumimoji="0" lang="en-US" altLang="en-US" sz="1200" i="0" u="none" strike="noStrike" kern="0" cap="none" spc="0" normalizeH="0" baseline="0" noProof="0" dirty="0" smtClean="0">
                <a:ln>
                  <a:noFill/>
                </a:ln>
                <a:solidFill>
                  <a:prstClr val="black"/>
                </a:solidFill>
                <a:effectLst/>
                <a:uLnTx/>
                <a:uFillTx/>
              </a:endParaRPr>
            </a:p>
          </p:txBody>
        </p:sp>
        <p:sp>
          <p:nvSpPr>
            <p:cNvPr id="7" name="Chevron 6"/>
            <p:cNvSpPr/>
            <p:nvPr/>
          </p:nvSpPr>
          <p:spPr bwMode="auto">
            <a:xfrm>
              <a:off x="4419600" y="4267200"/>
              <a:ext cx="2133600" cy="914400"/>
            </a:xfrm>
            <a:prstGeom prst="chevron">
              <a:avLst/>
            </a:prstGeom>
            <a:solidFill>
              <a:srgbClr val="F5801F"/>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i="0" u="none" strike="noStrike" kern="0" cap="none" spc="0" normalizeH="0" baseline="0" noProof="0" dirty="0" smtClean="0">
                  <a:ln>
                    <a:noFill/>
                  </a:ln>
                  <a:solidFill>
                    <a:prstClr val="black"/>
                  </a:solidFill>
                  <a:effectLst/>
                  <a:uLnTx/>
                  <a:uFillTx/>
                  <a:latin typeface="Calibri" pitchFamily="34" charset="0"/>
                  <a:cs typeface="Arial" charset="0"/>
                </a:rPr>
                <a:t>The </a:t>
              </a:r>
              <a:r>
                <a:rPr kumimoji="0" lang="en-US" altLang="en-US" sz="1800" i="0" u="none" strike="noStrike" kern="0" cap="none" spc="0" normalizeH="0" baseline="0" noProof="0" dirty="0" err="1" smtClean="0">
                  <a:ln>
                    <a:noFill/>
                  </a:ln>
                  <a:solidFill>
                    <a:prstClr val="black"/>
                  </a:solidFill>
                  <a:effectLst/>
                  <a:uLnTx/>
                  <a:uFillTx/>
                  <a:latin typeface="Calibri" pitchFamily="34" charset="0"/>
                  <a:cs typeface="Arial" charset="0"/>
                </a:rPr>
                <a:t>dtic</a:t>
              </a:r>
              <a:r>
                <a:rPr kumimoji="0" lang="en-US" altLang="en-US" sz="1800" i="0" u="none" strike="noStrike" kern="0" cap="none" spc="0" normalizeH="0" baseline="0" noProof="0" dirty="0" smtClean="0">
                  <a:ln>
                    <a:noFill/>
                  </a:ln>
                  <a:solidFill>
                    <a:prstClr val="black"/>
                  </a:solidFill>
                  <a:effectLst/>
                  <a:uLnTx/>
                  <a:uFillTx/>
                  <a:latin typeface="Calibri" pitchFamily="34" charset="0"/>
                  <a:cs typeface="Arial" charset="0"/>
                </a:rPr>
                <a:t> official</a:t>
              </a:r>
            </a:p>
          </p:txBody>
        </p:sp>
        <p:sp>
          <p:nvSpPr>
            <p:cNvPr id="8" name="Chevron 7"/>
            <p:cNvSpPr/>
            <p:nvPr/>
          </p:nvSpPr>
          <p:spPr bwMode="auto">
            <a:xfrm>
              <a:off x="6019800" y="4267200"/>
              <a:ext cx="2362200" cy="914400"/>
            </a:xfrm>
            <a:prstGeom prst="chevron">
              <a:avLst/>
            </a:prstGeom>
            <a:solidFill>
              <a:srgbClr val="E8B94E"/>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i="0" u="none" strike="noStrike" kern="0" cap="none" spc="0" normalizeH="0" baseline="0" noProof="0" dirty="0" smtClean="0">
                  <a:ln>
                    <a:noFill/>
                  </a:ln>
                  <a:solidFill>
                    <a:prstClr val="black"/>
                  </a:solidFill>
                  <a:effectLst/>
                  <a:uLnTx/>
                  <a:uFillTx/>
                  <a:latin typeface="Calibri" pitchFamily="34" charset="0"/>
                  <a:cs typeface="Arial" charset="0"/>
                </a:rPr>
                <a:t>Adjudication</a:t>
              </a:r>
              <a:r>
                <a:rPr kumimoji="0" lang="en-US" altLang="en-US" sz="1800" i="0" u="none" strike="noStrike" kern="0" cap="none" spc="0" normalizeH="0" noProof="0" dirty="0" smtClean="0">
                  <a:ln>
                    <a:noFill/>
                  </a:ln>
                  <a:solidFill>
                    <a:prstClr val="black"/>
                  </a:solidFill>
                  <a:effectLst/>
                  <a:uLnTx/>
                  <a:uFillTx/>
                  <a:latin typeface="Calibri" pitchFamily="34" charset="0"/>
                  <a:cs typeface="Arial" charset="0"/>
                </a:rPr>
                <a:t> committee</a:t>
              </a:r>
              <a:endParaRPr kumimoji="0" lang="en-US" altLang="en-US" sz="1800" i="0" u="none" strike="noStrike" kern="0" cap="none" spc="0" normalizeH="0" baseline="0" noProof="0" dirty="0" smtClean="0">
                <a:ln>
                  <a:noFill/>
                </a:ln>
                <a:solidFill>
                  <a:prstClr val="black"/>
                </a:solidFill>
                <a:effectLst/>
                <a:uLnTx/>
                <a:uFillTx/>
                <a:latin typeface="Calibri" pitchFamily="34" charset="0"/>
                <a:cs typeface="Arial" charset="0"/>
              </a:endParaRPr>
            </a:p>
          </p:txBody>
        </p:sp>
        <p:sp>
          <p:nvSpPr>
            <p:cNvPr id="9" name="Pentagon 8"/>
            <p:cNvSpPr/>
            <p:nvPr/>
          </p:nvSpPr>
          <p:spPr bwMode="auto">
            <a:xfrm>
              <a:off x="762000" y="4267200"/>
              <a:ext cx="2133600" cy="914400"/>
            </a:xfrm>
            <a:prstGeom prst="homePlate">
              <a:avLst/>
            </a:prstGeom>
            <a:solidFill>
              <a:srgbClr val="685E4C"/>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smtClean="0">
                <a:ln>
                  <a:noFill/>
                </a:ln>
                <a:solidFill>
                  <a:srgbClr val="FFFFFF"/>
                </a:solidFill>
                <a:effectLst/>
                <a:uLnTx/>
                <a:uFillTx/>
                <a:latin typeface="Calibri" pitchFamily="34" charset="0"/>
                <a:cs typeface="Arial" charset="0"/>
              </a:endParaRPr>
            </a:p>
          </p:txBody>
        </p:sp>
        <p:sp>
          <p:nvSpPr>
            <p:cNvPr id="10" name="Content Placeholder 2"/>
            <p:cNvSpPr txBox="1">
              <a:spLocks/>
            </p:cNvSpPr>
            <p:nvPr/>
          </p:nvSpPr>
          <p:spPr bwMode="auto">
            <a:xfrm>
              <a:off x="7620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1</a:t>
              </a:r>
            </a:p>
          </p:txBody>
        </p:sp>
        <p:sp>
          <p:nvSpPr>
            <p:cNvPr id="11" name="Content Placeholder 2"/>
            <p:cNvSpPr txBox="1">
              <a:spLocks/>
            </p:cNvSpPr>
            <p:nvPr/>
          </p:nvSpPr>
          <p:spPr bwMode="auto">
            <a:xfrm>
              <a:off x="25908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2</a:t>
              </a:r>
            </a:p>
          </p:txBody>
        </p:sp>
        <p:grpSp>
          <p:nvGrpSpPr>
            <p:cNvPr id="12" name="Group 1"/>
            <p:cNvGrpSpPr>
              <a:grpSpLocks/>
            </p:cNvGrpSpPr>
            <p:nvPr/>
          </p:nvGrpSpPr>
          <p:grpSpPr bwMode="auto">
            <a:xfrm>
              <a:off x="762000" y="2438400"/>
              <a:ext cx="5486400" cy="1828800"/>
              <a:chOff x="762000" y="2438400"/>
              <a:chExt cx="5486400" cy="762000"/>
            </a:xfrm>
          </p:grpSpPr>
          <p:cxnSp>
            <p:nvCxnSpPr>
              <p:cNvPr id="19" name="Straight Connector 18"/>
              <p:cNvCxnSpPr/>
              <p:nvPr/>
            </p:nvCxnSpPr>
            <p:spPr bwMode="auto">
              <a:xfrm flipV="1">
                <a:off x="762000" y="2438400"/>
                <a:ext cx="0" cy="762000"/>
              </a:xfrm>
              <a:prstGeom prst="line">
                <a:avLst/>
              </a:prstGeom>
              <a:noFill/>
              <a:ln w="9525" cap="flat" cmpd="sng" algn="ctr">
                <a:solidFill>
                  <a:srgbClr val="685E4C"/>
                </a:solidFill>
                <a:prstDash val="solid"/>
              </a:ln>
              <a:effectLst/>
            </p:spPr>
          </p:cxnSp>
          <p:cxnSp>
            <p:nvCxnSpPr>
              <p:cNvPr id="20" name="Straight Connector 19"/>
              <p:cNvCxnSpPr/>
              <p:nvPr/>
            </p:nvCxnSpPr>
            <p:spPr bwMode="auto">
              <a:xfrm flipV="1">
                <a:off x="2600325" y="2438400"/>
                <a:ext cx="0" cy="762000"/>
              </a:xfrm>
              <a:prstGeom prst="line">
                <a:avLst/>
              </a:prstGeom>
              <a:noFill/>
              <a:ln w="9525" cap="flat" cmpd="sng" algn="ctr">
                <a:solidFill>
                  <a:srgbClr val="2E889E"/>
                </a:solidFill>
                <a:prstDash val="solid"/>
              </a:ln>
              <a:effectLst/>
            </p:spPr>
          </p:cxnSp>
          <p:cxnSp>
            <p:nvCxnSpPr>
              <p:cNvPr id="21" name="Straight Connector 20"/>
              <p:cNvCxnSpPr/>
              <p:nvPr/>
            </p:nvCxnSpPr>
            <p:spPr bwMode="auto">
              <a:xfrm flipV="1">
                <a:off x="4429125" y="2438400"/>
                <a:ext cx="0" cy="762000"/>
              </a:xfrm>
              <a:prstGeom prst="line">
                <a:avLst/>
              </a:prstGeom>
              <a:noFill/>
              <a:ln w="9525" cap="flat" cmpd="sng" algn="ctr">
                <a:solidFill>
                  <a:srgbClr val="F5801F"/>
                </a:solidFill>
                <a:prstDash val="solid"/>
              </a:ln>
              <a:effectLst/>
            </p:spPr>
          </p:cxnSp>
          <p:cxnSp>
            <p:nvCxnSpPr>
              <p:cNvPr id="22" name="Straight Connector 21"/>
              <p:cNvCxnSpPr/>
              <p:nvPr/>
            </p:nvCxnSpPr>
            <p:spPr bwMode="auto">
              <a:xfrm flipV="1">
                <a:off x="6248400" y="2438400"/>
                <a:ext cx="0" cy="762000"/>
              </a:xfrm>
              <a:prstGeom prst="line">
                <a:avLst/>
              </a:prstGeom>
              <a:noFill/>
              <a:ln w="9525" cap="flat" cmpd="sng" algn="ctr">
                <a:solidFill>
                  <a:srgbClr val="E8B94E"/>
                </a:solidFill>
                <a:prstDash val="solid"/>
              </a:ln>
              <a:effectLst/>
            </p:spPr>
          </p:cxnSp>
        </p:grpSp>
        <p:sp>
          <p:nvSpPr>
            <p:cNvPr id="13" name="Content Placeholder 2"/>
            <p:cNvSpPr txBox="1">
              <a:spLocks/>
            </p:cNvSpPr>
            <p:nvPr/>
          </p:nvSpPr>
          <p:spPr bwMode="auto">
            <a:xfrm>
              <a:off x="44958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3</a:t>
              </a:r>
            </a:p>
          </p:txBody>
        </p:sp>
        <p:sp>
          <p:nvSpPr>
            <p:cNvPr id="14" name="Content Placeholder 2"/>
            <p:cNvSpPr txBox="1">
              <a:spLocks/>
            </p:cNvSpPr>
            <p:nvPr/>
          </p:nvSpPr>
          <p:spPr bwMode="auto">
            <a:xfrm>
              <a:off x="62484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4</a:t>
              </a:r>
            </a:p>
          </p:txBody>
        </p:sp>
        <p:sp>
          <p:nvSpPr>
            <p:cNvPr id="15" name="Rectangle 39"/>
            <p:cNvSpPr>
              <a:spLocks noChangeArrowheads="1"/>
            </p:cNvSpPr>
            <p:nvPr/>
          </p:nvSpPr>
          <p:spPr bwMode="auto">
            <a:xfrm>
              <a:off x="914400" y="2886075"/>
              <a:ext cx="144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Calibri" pitchFamily="34" charset="0"/>
                  <a:cs typeface="Arial" charset="0"/>
                </a:rPr>
                <a:t>Go through </a:t>
              </a:r>
              <a:r>
                <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EMIA</a:t>
              </a:r>
              <a:r>
                <a:rPr kumimoji="0" lang="en-US" altLang="en-US" sz="1800" b="0" i="0" u="none" strike="noStrike" kern="0" cap="none" spc="0" normalizeH="0" baseline="0" noProof="0" dirty="0" smtClean="0">
                  <a:ln>
                    <a:noFill/>
                  </a:ln>
                  <a:solidFill>
                    <a:prstClr val="black"/>
                  </a:solidFill>
                  <a:effectLst/>
                  <a:uLnTx/>
                  <a:uFillTx/>
                  <a:latin typeface="Calibri" pitchFamily="34" charset="0"/>
                  <a:cs typeface="Arial" charset="0"/>
                </a:rPr>
                <a:t> Guidelines </a:t>
              </a:r>
            </a:p>
          </p:txBody>
        </p:sp>
        <p:sp>
          <p:nvSpPr>
            <p:cNvPr id="16" name="Rectangle 40"/>
            <p:cNvSpPr>
              <a:spLocks noChangeArrowheads="1"/>
            </p:cNvSpPr>
            <p:nvPr/>
          </p:nvSpPr>
          <p:spPr bwMode="auto">
            <a:xfrm>
              <a:off x="2743199" y="2701262"/>
              <a:ext cx="16859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D0D0D"/>
                  </a:solidFill>
                  <a:effectLst/>
                  <a:uLnTx/>
                  <a:uFillTx/>
                  <a:latin typeface="Calibri" pitchFamily="34" charset="0"/>
                  <a:cs typeface="Times New Roman" pitchFamily="18" charset="0"/>
                </a:rPr>
                <a:t>Submit </a:t>
              </a:r>
              <a:r>
                <a:rPr lang="en-US" altLang="en-US" sz="1800" b="0" kern="0" dirty="0" smtClean="0">
                  <a:solidFill>
                    <a:srgbClr val="0D0D0D"/>
                  </a:solidFill>
                  <a:cs typeface="Times New Roman" pitchFamily="18" charset="0"/>
                </a:rPr>
                <a:t>the </a:t>
              </a:r>
              <a:r>
                <a:rPr kumimoji="0" lang="en-US" altLang="en-US" sz="1800" b="0" i="0" u="none" strike="noStrike" kern="0" cap="none" spc="0" normalizeH="0" baseline="0" noProof="0" dirty="0" smtClean="0">
                  <a:ln>
                    <a:noFill/>
                  </a:ln>
                  <a:solidFill>
                    <a:srgbClr val="0D0D0D"/>
                  </a:solidFill>
                  <a:effectLst/>
                  <a:uLnTx/>
                  <a:uFillTx/>
                  <a:latin typeface="Calibri" pitchFamily="34" charset="0"/>
                  <a:cs typeface="Times New Roman" pitchFamily="18" charset="0"/>
                </a:rPr>
                <a:t>application via email and by courier/hand deliver </a:t>
              </a:r>
              <a:endParaRPr kumimoji="0" lang="en-US" altLang="en-US" sz="1800" b="0" i="0" u="none" strike="noStrike" kern="0" cap="none" spc="0" normalizeH="0" baseline="0" noProof="0" dirty="0" smtClean="0">
                <a:ln>
                  <a:noFill/>
                </a:ln>
                <a:solidFill>
                  <a:prstClr val="black"/>
                </a:solidFill>
                <a:effectLst/>
                <a:uLnTx/>
                <a:uFillTx/>
                <a:latin typeface="Calibri" pitchFamily="34" charset="0"/>
              </a:endParaRPr>
            </a:p>
          </p:txBody>
        </p:sp>
        <p:sp>
          <p:nvSpPr>
            <p:cNvPr id="17" name="Rectangle 41"/>
            <p:cNvSpPr>
              <a:spLocks noChangeArrowheads="1"/>
            </p:cNvSpPr>
            <p:nvPr/>
          </p:nvSpPr>
          <p:spPr bwMode="auto">
            <a:xfrm>
              <a:off x="4572000" y="2701262"/>
              <a:ext cx="1676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D0D0D"/>
                  </a:solidFill>
                  <a:effectLst/>
                  <a:uLnTx/>
                  <a:uFillTx/>
                  <a:latin typeface="Calibri" pitchFamily="34" charset="0"/>
                  <a:cs typeface="Times New Roman" pitchFamily="18" charset="0"/>
                </a:rPr>
                <a:t>Allocation</a:t>
              </a:r>
              <a:r>
                <a:rPr kumimoji="0" lang="en-US" altLang="en-US" sz="1800" b="0" i="0" u="none" strike="noStrike" kern="0" cap="none" spc="0" normalizeH="0" noProof="0" dirty="0" smtClean="0">
                  <a:ln>
                    <a:noFill/>
                  </a:ln>
                  <a:solidFill>
                    <a:srgbClr val="0D0D0D"/>
                  </a:solidFill>
                  <a:effectLst/>
                  <a:uLnTx/>
                  <a:uFillTx/>
                  <a:latin typeface="Calibri" pitchFamily="34" charset="0"/>
                  <a:cs typeface="Times New Roman" pitchFamily="18" charset="0"/>
                </a:rPr>
                <a:t> of the </a:t>
              </a:r>
              <a:r>
                <a:rPr kumimoji="0" lang="en-US" altLang="en-US" sz="1800" b="0" i="0" u="none" strike="noStrike" kern="0" cap="none" spc="0" normalizeH="0" noProof="0" dirty="0" smtClean="0">
                  <a:ln>
                    <a:noFill/>
                  </a:ln>
                  <a:solidFill>
                    <a:srgbClr val="0D0D0D"/>
                  </a:solidFill>
                  <a:effectLst/>
                  <a:uLnTx/>
                  <a:uFillTx/>
                  <a:latin typeface="Arial" panose="020B0604020202020204" pitchFamily="34" charset="0"/>
                  <a:cs typeface="Arial" panose="020B0604020202020204" pitchFamily="34" charset="0"/>
                </a:rPr>
                <a:t>application</a:t>
              </a:r>
              <a:r>
                <a:rPr kumimoji="0" lang="en-US" altLang="en-US" sz="1800" b="0" i="0" u="none" strike="noStrike" kern="0" cap="none" spc="0" normalizeH="0" noProof="0" dirty="0" smtClean="0">
                  <a:ln>
                    <a:noFill/>
                  </a:ln>
                  <a:solidFill>
                    <a:srgbClr val="0D0D0D"/>
                  </a:solidFill>
                  <a:effectLst/>
                  <a:uLnTx/>
                  <a:uFillTx/>
                  <a:latin typeface="Calibri" pitchFamily="34" charset="0"/>
                  <a:cs typeface="Times New Roman" pitchFamily="18" charset="0"/>
                </a:rPr>
                <a:t>, review and </a:t>
              </a:r>
              <a:r>
                <a:rPr lang="en-US" altLang="en-US" sz="1800" b="0" kern="0" dirty="0" smtClean="0">
                  <a:solidFill>
                    <a:srgbClr val="0D0D0D"/>
                  </a:solidFill>
                  <a:cs typeface="Times New Roman" pitchFamily="18" charset="0"/>
                </a:rPr>
                <a:t>ready </a:t>
              </a:r>
              <a:r>
                <a:rPr kumimoji="0" lang="en-US" altLang="en-US" sz="1800" b="0" i="0" u="none" strike="noStrike" kern="0" cap="none" spc="0" normalizeH="0" noProof="0" dirty="0" smtClean="0">
                  <a:ln>
                    <a:noFill/>
                  </a:ln>
                  <a:solidFill>
                    <a:srgbClr val="0D0D0D"/>
                  </a:solidFill>
                  <a:effectLst/>
                  <a:uLnTx/>
                  <a:uFillTx/>
                  <a:latin typeface="Calibri" pitchFamily="34" charset="0"/>
                  <a:cs typeface="Times New Roman" pitchFamily="18" charset="0"/>
                </a:rPr>
                <a:t>for presentation</a:t>
              </a:r>
              <a:endParaRPr kumimoji="0" lang="en-US" altLang="en-US" sz="1800" b="0" i="0" u="none" strike="noStrike" kern="0" cap="none" spc="0" normalizeH="0" baseline="0" noProof="0" dirty="0" smtClean="0">
                <a:ln>
                  <a:noFill/>
                </a:ln>
                <a:solidFill>
                  <a:prstClr val="black"/>
                </a:solidFill>
                <a:effectLst/>
                <a:uLnTx/>
                <a:uFillTx/>
                <a:latin typeface="Calibri" pitchFamily="34" charset="0"/>
              </a:endParaRPr>
            </a:p>
          </p:txBody>
        </p:sp>
        <p:sp>
          <p:nvSpPr>
            <p:cNvPr id="18" name="Rectangle 42"/>
            <p:cNvSpPr>
              <a:spLocks noChangeArrowheads="1"/>
            </p:cNvSpPr>
            <p:nvPr/>
          </p:nvSpPr>
          <p:spPr bwMode="auto">
            <a:xfrm>
              <a:off x="6400800" y="2886075"/>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Technical</a:t>
              </a:r>
              <a:r>
                <a:rPr kumimoji="0" lang="en-US" altLang="en-US" sz="1800" b="0" i="0" u="none" strike="noStrike" kern="0" cap="none" spc="0" normalizeH="0" baseline="0" noProof="0" dirty="0" smtClean="0">
                  <a:ln>
                    <a:noFill/>
                  </a:ln>
                  <a:solidFill>
                    <a:prstClr val="black"/>
                  </a:solidFill>
                  <a:effectLst/>
                  <a:uLnTx/>
                  <a:uFillTx/>
                  <a:latin typeface="Calibri" pitchFamily="34" charset="0"/>
                </a:rPr>
                <a:t> evaluation and adjudication of the application</a:t>
              </a:r>
            </a:p>
          </p:txBody>
        </p:sp>
      </p:grpSp>
      <p:sp>
        <p:nvSpPr>
          <p:cNvPr id="23" name="TextBox 22"/>
          <p:cNvSpPr txBox="1"/>
          <p:nvPr/>
        </p:nvSpPr>
        <p:spPr>
          <a:xfrm>
            <a:off x="762000" y="4544569"/>
            <a:ext cx="1828799" cy="584775"/>
          </a:xfrm>
          <a:prstGeom prst="rect">
            <a:avLst/>
          </a:prstGeom>
          <a:noFill/>
        </p:spPr>
        <p:txBody>
          <a:bodyPr wrap="square" rtlCol="0">
            <a:spAutoFit/>
          </a:bodyPr>
          <a:lstStyle/>
          <a:p>
            <a:pPr algn="ctr"/>
            <a:r>
              <a:rPr lang="en-US" sz="1800" kern="0" dirty="0">
                <a:solidFill>
                  <a:prstClr val="black"/>
                </a:solidFill>
                <a:latin typeface="Calibri" pitchFamily="34" charset="0"/>
                <a:cs typeface="Arial" charset="0"/>
              </a:rPr>
              <a:t>Via: </a:t>
            </a:r>
            <a:r>
              <a:rPr lang="en-US" sz="1400" kern="0" dirty="0" smtClean="0">
                <a:solidFill>
                  <a:prstClr val="black"/>
                </a:solidFill>
                <a:latin typeface="Calibri" pitchFamily="34" charset="0"/>
                <a:cs typeface="Arial" charset="0"/>
              </a:rPr>
              <a:t>www.thedtic.gov.za</a:t>
            </a:r>
            <a:endParaRPr lang="en-ZA" sz="1400" kern="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36372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447800"/>
          </a:xfrm>
        </p:spPr>
        <p:txBody>
          <a:bodyPr/>
          <a:lstStyle/>
          <a:p>
            <a:r>
              <a:rPr lang="en-ZA" sz="3600" dirty="0" smtClean="0"/>
              <a:t/>
            </a:r>
            <a:br>
              <a:rPr lang="en-ZA" sz="3600" dirty="0" smtClean="0"/>
            </a:br>
            <a:r>
              <a:rPr lang="en-ZA" sz="3600" dirty="0" smtClean="0"/>
              <a:t>	</a:t>
            </a:r>
            <a:r>
              <a:rPr lang="en-ZA" sz="3200" dirty="0" smtClean="0">
                <a:effectLst/>
              </a:rPr>
              <a:t>EXPORT </a:t>
            </a:r>
            <a:r>
              <a:rPr lang="en-ZA" sz="3200" dirty="0">
                <a:effectLst/>
              </a:rPr>
              <a:t>MARKETING AND </a:t>
            </a:r>
            <a:r>
              <a:rPr lang="en-ZA" sz="3200" dirty="0" smtClean="0">
                <a:effectLst/>
              </a:rPr>
              <a:t>	INVESTMENT </a:t>
            </a:r>
            <a:r>
              <a:rPr lang="en-ZA" sz="3200" dirty="0">
                <a:effectLst/>
              </a:rPr>
              <a:t>ASSISTANCE (EMIA</a:t>
            </a:r>
            <a:r>
              <a:rPr lang="en-ZA" sz="3200" dirty="0" smtClean="0">
                <a:effectLst/>
              </a:rPr>
              <a:t>)</a:t>
            </a:r>
            <a:r>
              <a:rPr lang="en-ZA" dirty="0"/>
              <a:t/>
            </a:r>
            <a:br>
              <a:rPr lang="en-ZA" dirty="0"/>
            </a:br>
            <a:endParaRPr lang="en-ZA" dirty="0"/>
          </a:p>
        </p:txBody>
      </p:sp>
      <p:sp>
        <p:nvSpPr>
          <p:cNvPr id="3" name="Content Placeholder 2"/>
          <p:cNvSpPr>
            <a:spLocks noGrp="1"/>
          </p:cNvSpPr>
          <p:nvPr>
            <p:ph idx="1"/>
          </p:nvPr>
        </p:nvSpPr>
        <p:spPr>
          <a:xfrm>
            <a:off x="4114800" y="1592826"/>
            <a:ext cx="4495800" cy="5257800"/>
          </a:xfrm>
        </p:spPr>
        <p:txBody>
          <a:bodyPr/>
          <a:lstStyle/>
          <a:p>
            <a:pPr marL="0" indent="0">
              <a:buNone/>
            </a:pPr>
            <a:endParaRPr lang="en-ZA" dirty="0" smtClean="0">
              <a:solidFill>
                <a:schemeClr val="tx1"/>
              </a:solidFill>
              <a:ea typeface="Arial Unicode MS"/>
              <a:cs typeface="Arial Unicode MS"/>
            </a:endParaRPr>
          </a:p>
          <a:p>
            <a:pPr marL="0" indent="0" algn="ctr">
              <a:buNone/>
            </a:pPr>
            <a:r>
              <a:rPr lang="en-ZA" dirty="0" smtClean="0">
                <a:solidFill>
                  <a:schemeClr val="tx1"/>
                </a:solidFill>
                <a:ea typeface="Arial Unicode MS"/>
                <a:cs typeface="Arial Unicode MS"/>
              </a:rPr>
              <a:t>EMIA </a:t>
            </a:r>
            <a:r>
              <a:rPr lang="en-ZA" dirty="0">
                <a:solidFill>
                  <a:schemeClr val="tx1"/>
                </a:solidFill>
                <a:ea typeface="Arial Unicode MS"/>
                <a:cs typeface="Arial Unicode MS"/>
              </a:rPr>
              <a:t>develops export markets for </a:t>
            </a:r>
            <a:r>
              <a:rPr lang="en-ZA" dirty="0" smtClean="0">
                <a:solidFill>
                  <a:schemeClr val="tx1"/>
                </a:solidFill>
                <a:ea typeface="Arial Unicode MS"/>
                <a:cs typeface="Arial Unicode MS"/>
              </a:rPr>
              <a:t>South African </a:t>
            </a:r>
            <a:r>
              <a:rPr lang="en-ZA" dirty="0">
                <a:solidFill>
                  <a:schemeClr val="tx1"/>
                </a:solidFill>
                <a:ea typeface="Arial Unicode MS"/>
                <a:cs typeface="Arial Unicode MS"/>
              </a:rPr>
              <a:t>products and services, and </a:t>
            </a:r>
            <a:r>
              <a:rPr lang="en-ZA" dirty="0" smtClean="0">
                <a:solidFill>
                  <a:schemeClr val="tx1"/>
                </a:solidFill>
                <a:ea typeface="Arial Unicode MS"/>
                <a:cs typeface="Arial Unicode MS"/>
              </a:rPr>
              <a:t>recruits new </a:t>
            </a:r>
            <a:r>
              <a:rPr lang="en-ZA" dirty="0">
                <a:solidFill>
                  <a:schemeClr val="tx1"/>
                </a:solidFill>
                <a:ea typeface="Arial Unicode MS"/>
                <a:cs typeface="Arial Unicode MS"/>
              </a:rPr>
              <a:t>foreign direct investment into the </a:t>
            </a:r>
            <a:r>
              <a:rPr lang="en-ZA" dirty="0" smtClean="0">
                <a:solidFill>
                  <a:schemeClr val="tx1"/>
                </a:solidFill>
                <a:ea typeface="Arial Unicode MS"/>
                <a:cs typeface="Arial Unicode MS"/>
              </a:rPr>
              <a:t>country </a:t>
            </a:r>
            <a:endParaRPr lang="en-ZA" dirty="0">
              <a:solidFill>
                <a:schemeClr val="tx1"/>
              </a:solidFill>
              <a:ea typeface="Arial Unicode MS"/>
              <a:cs typeface="Arial Unicode MS"/>
            </a:endParaRPr>
          </a:p>
        </p:txBody>
      </p:sp>
      <p:sp>
        <p:nvSpPr>
          <p:cNvPr id="4" name="Slide Number Placeholder 3"/>
          <p:cNvSpPr>
            <a:spLocks noGrp="1"/>
          </p:cNvSpPr>
          <p:nvPr>
            <p:ph type="sldNum" sz="quarter" idx="12"/>
          </p:nvPr>
        </p:nvSpPr>
        <p:spPr/>
        <p:txBody>
          <a:bodyPr/>
          <a:lstStyle/>
          <a:p>
            <a:pPr>
              <a:defRPr/>
            </a:pPr>
            <a:fld id="{B5A0ABFF-57FC-4967-A6C7-C49E0C3839EC}" type="slidenum">
              <a:rPr lang="en-US" smtClean="0"/>
              <a:pPr>
                <a:defRPr/>
              </a:pPr>
              <a:t>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191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77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5638800" cy="1143000"/>
          </a:xfrm>
        </p:spPr>
        <p:txBody>
          <a:bodyPr/>
          <a:lstStyle/>
          <a:p>
            <a:r>
              <a:rPr lang="en-US" sz="3200" dirty="0" smtClean="0">
                <a:effectLst/>
              </a:rPr>
              <a:t>CLAIMS PROCESS </a:t>
            </a:r>
            <a:endParaRPr lang="en-ZA" sz="3200" dirty="0">
              <a:effectLst/>
            </a:endParaRPr>
          </a:p>
        </p:txBody>
      </p:sp>
      <p:sp>
        <p:nvSpPr>
          <p:cNvPr id="4" name="Slide Number Placeholder 3"/>
          <p:cNvSpPr>
            <a:spLocks noGrp="1"/>
          </p:cNvSpPr>
          <p:nvPr>
            <p:ph type="sldNum" sz="quarter" idx="12"/>
          </p:nvPr>
        </p:nvSpPr>
        <p:spPr/>
        <p:txBody>
          <a:bodyPr/>
          <a:lstStyle/>
          <a:p>
            <a:pPr>
              <a:defRPr/>
            </a:pPr>
            <a:fld id="{78DE769E-F923-4511-A651-B6F6AF8FCBF8}" type="slidenum">
              <a:rPr lang="en-US" smtClean="0"/>
              <a:pPr>
                <a:defRPr/>
              </a:pPr>
              <a:t>20</a:t>
            </a:fld>
            <a:endParaRPr lang="en-US" dirty="0"/>
          </a:p>
        </p:txBody>
      </p:sp>
      <p:grpSp>
        <p:nvGrpSpPr>
          <p:cNvPr id="5" name="Group 2"/>
          <p:cNvGrpSpPr>
            <a:grpSpLocks/>
          </p:cNvGrpSpPr>
          <p:nvPr/>
        </p:nvGrpSpPr>
        <p:grpSpPr bwMode="auto">
          <a:xfrm>
            <a:off x="685800" y="2485131"/>
            <a:ext cx="7620000" cy="2819400"/>
            <a:chOff x="762000" y="2362200"/>
            <a:chExt cx="7620000" cy="2819400"/>
          </a:xfrm>
        </p:grpSpPr>
        <p:sp>
          <p:nvSpPr>
            <p:cNvPr id="6" name="Chevron 5"/>
            <p:cNvSpPr/>
            <p:nvPr/>
          </p:nvSpPr>
          <p:spPr bwMode="auto">
            <a:xfrm>
              <a:off x="2362200" y="4267200"/>
              <a:ext cx="2628900" cy="914400"/>
            </a:xfrm>
            <a:prstGeom prst="chevron">
              <a:avLst/>
            </a:prstGeom>
            <a:solidFill>
              <a:srgbClr val="2E889E"/>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pPr>
              <a:r>
                <a:rPr lang="en-US" altLang="en-US" sz="1800" kern="0" dirty="0" err="1" smtClean="0">
                  <a:solidFill>
                    <a:prstClr val="black"/>
                  </a:solidFill>
                </a:rPr>
                <a:t>dtic</a:t>
              </a:r>
              <a:r>
                <a:rPr lang="en-US" altLang="en-US" sz="1800" kern="0" dirty="0" smtClean="0">
                  <a:solidFill>
                    <a:prstClr val="black"/>
                  </a:solidFill>
                </a:rPr>
                <a:t> Campus</a:t>
              </a:r>
              <a:endParaRPr lang="en-US" altLang="en-US" sz="18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i="0" u="none" strike="noStrike" kern="0" cap="none" spc="0" normalizeH="0" baseline="0" noProof="0" dirty="0" smtClean="0">
                <a:ln>
                  <a:noFill/>
                </a:ln>
                <a:solidFill>
                  <a:prstClr val="black"/>
                </a:solidFill>
                <a:effectLst/>
                <a:uLnTx/>
                <a:uFillTx/>
              </a:endParaRPr>
            </a:p>
          </p:txBody>
        </p:sp>
        <p:sp>
          <p:nvSpPr>
            <p:cNvPr id="7" name="Chevron 6"/>
            <p:cNvSpPr/>
            <p:nvPr/>
          </p:nvSpPr>
          <p:spPr bwMode="auto">
            <a:xfrm>
              <a:off x="4419600" y="4267200"/>
              <a:ext cx="2133600" cy="914400"/>
            </a:xfrm>
            <a:prstGeom prst="chevron">
              <a:avLst/>
            </a:prstGeom>
            <a:solidFill>
              <a:srgbClr val="F5801F"/>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i="0" u="none" strike="noStrike" kern="0" cap="none" spc="0" normalizeH="0" baseline="0" noProof="0" dirty="0" smtClean="0">
                  <a:ln>
                    <a:noFill/>
                  </a:ln>
                  <a:solidFill>
                    <a:prstClr val="black"/>
                  </a:solidFill>
                  <a:effectLst/>
                  <a:uLnTx/>
                  <a:uFillTx/>
                  <a:latin typeface="Calibri" pitchFamily="34" charset="0"/>
                  <a:cs typeface="Arial" charset="0"/>
                </a:rPr>
                <a:t>The </a:t>
              </a:r>
              <a:r>
                <a:rPr kumimoji="0" lang="en-US" altLang="en-US" sz="1800" i="0" u="none" strike="noStrike" kern="0" cap="none" spc="0" normalizeH="0" baseline="0" noProof="0" dirty="0" err="1" smtClean="0">
                  <a:ln>
                    <a:noFill/>
                  </a:ln>
                  <a:solidFill>
                    <a:prstClr val="black"/>
                  </a:solidFill>
                  <a:effectLst/>
                  <a:uLnTx/>
                  <a:uFillTx/>
                  <a:latin typeface="Calibri" pitchFamily="34" charset="0"/>
                  <a:cs typeface="Arial" charset="0"/>
                </a:rPr>
                <a:t>dtic</a:t>
              </a:r>
              <a:r>
                <a:rPr kumimoji="0" lang="en-US" altLang="en-US" sz="1800" i="0" u="none" strike="noStrike" kern="0" cap="none" spc="0" normalizeH="0" baseline="0" noProof="0" dirty="0" smtClean="0">
                  <a:ln>
                    <a:noFill/>
                  </a:ln>
                  <a:solidFill>
                    <a:prstClr val="black"/>
                  </a:solidFill>
                  <a:effectLst/>
                  <a:uLnTx/>
                  <a:uFillTx/>
                  <a:latin typeface="Calibri" pitchFamily="34" charset="0"/>
                  <a:cs typeface="Arial" charset="0"/>
                </a:rPr>
                <a:t> EMIA officials</a:t>
              </a:r>
            </a:p>
          </p:txBody>
        </p:sp>
        <p:sp>
          <p:nvSpPr>
            <p:cNvPr id="8" name="Chevron 7"/>
            <p:cNvSpPr/>
            <p:nvPr/>
          </p:nvSpPr>
          <p:spPr bwMode="auto">
            <a:xfrm>
              <a:off x="6019800" y="4267200"/>
              <a:ext cx="2362200" cy="914400"/>
            </a:xfrm>
            <a:prstGeom prst="chevron">
              <a:avLst/>
            </a:prstGeom>
            <a:solidFill>
              <a:srgbClr val="E8B94E"/>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1800" kern="0" dirty="0" smtClean="0">
                  <a:solidFill>
                    <a:prstClr val="black"/>
                  </a:solidFill>
                </a:rPr>
                <a:t>The </a:t>
              </a:r>
              <a:r>
                <a:rPr lang="en-US" altLang="en-US" sz="1800" kern="0" dirty="0" err="1" smtClean="0">
                  <a:solidFill>
                    <a:prstClr val="black"/>
                  </a:solidFill>
                </a:rPr>
                <a:t>dtic</a:t>
              </a:r>
              <a:r>
                <a:rPr lang="en-US" altLang="en-US" sz="1800" kern="0" dirty="0" smtClean="0">
                  <a:solidFill>
                    <a:prstClr val="black"/>
                  </a:solidFill>
                </a:rPr>
                <a:t> Finance Division</a:t>
              </a:r>
              <a:endParaRPr kumimoji="0" lang="en-US" altLang="en-US" sz="1800" i="0" u="none" strike="noStrike" kern="0" cap="none" spc="0" normalizeH="0" baseline="0" noProof="0" dirty="0" smtClean="0">
                <a:ln>
                  <a:noFill/>
                </a:ln>
                <a:solidFill>
                  <a:prstClr val="black"/>
                </a:solidFill>
                <a:effectLst/>
                <a:uLnTx/>
                <a:uFillTx/>
                <a:latin typeface="Calibri" pitchFamily="34" charset="0"/>
                <a:cs typeface="Arial" charset="0"/>
              </a:endParaRPr>
            </a:p>
          </p:txBody>
        </p:sp>
        <p:sp>
          <p:nvSpPr>
            <p:cNvPr id="9" name="Pentagon 8"/>
            <p:cNvSpPr/>
            <p:nvPr/>
          </p:nvSpPr>
          <p:spPr bwMode="auto">
            <a:xfrm>
              <a:off x="762000" y="4267200"/>
              <a:ext cx="2133600" cy="914400"/>
            </a:xfrm>
            <a:prstGeom prst="homePlate">
              <a:avLst/>
            </a:prstGeom>
            <a:solidFill>
              <a:srgbClr val="685E4C"/>
            </a:solidFill>
            <a:ln w="25400" cap="flat" cmpd="sng" algn="ctr">
              <a:noFill/>
              <a:prstDash val="solid"/>
            </a:ln>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smtClean="0">
                <a:ln>
                  <a:noFill/>
                </a:ln>
                <a:solidFill>
                  <a:srgbClr val="FFFFFF"/>
                </a:solidFill>
                <a:effectLst/>
                <a:uLnTx/>
                <a:uFillTx/>
                <a:latin typeface="Calibri" pitchFamily="34" charset="0"/>
                <a:cs typeface="Arial" charset="0"/>
              </a:endParaRPr>
            </a:p>
          </p:txBody>
        </p:sp>
        <p:sp>
          <p:nvSpPr>
            <p:cNvPr id="10" name="Content Placeholder 2"/>
            <p:cNvSpPr txBox="1">
              <a:spLocks/>
            </p:cNvSpPr>
            <p:nvPr/>
          </p:nvSpPr>
          <p:spPr bwMode="auto">
            <a:xfrm>
              <a:off x="7620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1</a:t>
              </a:r>
            </a:p>
          </p:txBody>
        </p:sp>
        <p:sp>
          <p:nvSpPr>
            <p:cNvPr id="11" name="Content Placeholder 2"/>
            <p:cNvSpPr txBox="1">
              <a:spLocks/>
            </p:cNvSpPr>
            <p:nvPr/>
          </p:nvSpPr>
          <p:spPr bwMode="auto">
            <a:xfrm>
              <a:off x="25908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2</a:t>
              </a:r>
            </a:p>
          </p:txBody>
        </p:sp>
        <p:grpSp>
          <p:nvGrpSpPr>
            <p:cNvPr id="12" name="Group 1"/>
            <p:cNvGrpSpPr>
              <a:grpSpLocks/>
            </p:cNvGrpSpPr>
            <p:nvPr/>
          </p:nvGrpSpPr>
          <p:grpSpPr bwMode="auto">
            <a:xfrm>
              <a:off x="762000" y="2438400"/>
              <a:ext cx="5486400" cy="1828800"/>
              <a:chOff x="762000" y="2438400"/>
              <a:chExt cx="5486400" cy="762000"/>
            </a:xfrm>
          </p:grpSpPr>
          <p:cxnSp>
            <p:nvCxnSpPr>
              <p:cNvPr id="19" name="Straight Connector 18"/>
              <p:cNvCxnSpPr/>
              <p:nvPr/>
            </p:nvCxnSpPr>
            <p:spPr bwMode="auto">
              <a:xfrm flipV="1">
                <a:off x="762000" y="2438400"/>
                <a:ext cx="0" cy="762000"/>
              </a:xfrm>
              <a:prstGeom prst="line">
                <a:avLst/>
              </a:prstGeom>
              <a:noFill/>
              <a:ln w="9525" cap="flat" cmpd="sng" algn="ctr">
                <a:solidFill>
                  <a:srgbClr val="685E4C"/>
                </a:solidFill>
                <a:prstDash val="solid"/>
              </a:ln>
              <a:effectLst/>
            </p:spPr>
          </p:cxnSp>
          <p:cxnSp>
            <p:nvCxnSpPr>
              <p:cNvPr id="20" name="Straight Connector 19"/>
              <p:cNvCxnSpPr/>
              <p:nvPr/>
            </p:nvCxnSpPr>
            <p:spPr bwMode="auto">
              <a:xfrm flipV="1">
                <a:off x="2600325" y="2438400"/>
                <a:ext cx="0" cy="762000"/>
              </a:xfrm>
              <a:prstGeom prst="line">
                <a:avLst/>
              </a:prstGeom>
              <a:noFill/>
              <a:ln w="9525" cap="flat" cmpd="sng" algn="ctr">
                <a:solidFill>
                  <a:srgbClr val="2E889E"/>
                </a:solidFill>
                <a:prstDash val="solid"/>
              </a:ln>
              <a:effectLst/>
            </p:spPr>
          </p:cxnSp>
          <p:cxnSp>
            <p:nvCxnSpPr>
              <p:cNvPr id="21" name="Straight Connector 20"/>
              <p:cNvCxnSpPr/>
              <p:nvPr/>
            </p:nvCxnSpPr>
            <p:spPr bwMode="auto">
              <a:xfrm flipV="1">
                <a:off x="4429125" y="2438400"/>
                <a:ext cx="0" cy="762000"/>
              </a:xfrm>
              <a:prstGeom prst="line">
                <a:avLst/>
              </a:prstGeom>
              <a:noFill/>
              <a:ln w="9525" cap="flat" cmpd="sng" algn="ctr">
                <a:solidFill>
                  <a:srgbClr val="F5801F"/>
                </a:solidFill>
                <a:prstDash val="solid"/>
              </a:ln>
              <a:effectLst/>
            </p:spPr>
          </p:cxnSp>
          <p:cxnSp>
            <p:nvCxnSpPr>
              <p:cNvPr id="22" name="Straight Connector 21"/>
              <p:cNvCxnSpPr/>
              <p:nvPr/>
            </p:nvCxnSpPr>
            <p:spPr bwMode="auto">
              <a:xfrm flipV="1">
                <a:off x="6248400" y="2438400"/>
                <a:ext cx="0" cy="762000"/>
              </a:xfrm>
              <a:prstGeom prst="line">
                <a:avLst/>
              </a:prstGeom>
              <a:noFill/>
              <a:ln w="9525" cap="flat" cmpd="sng" algn="ctr">
                <a:solidFill>
                  <a:srgbClr val="E8B94E"/>
                </a:solidFill>
                <a:prstDash val="solid"/>
              </a:ln>
              <a:effectLst/>
            </p:spPr>
          </p:cxnSp>
        </p:grpSp>
        <p:sp>
          <p:nvSpPr>
            <p:cNvPr id="13" name="Content Placeholder 2"/>
            <p:cNvSpPr txBox="1">
              <a:spLocks/>
            </p:cNvSpPr>
            <p:nvPr/>
          </p:nvSpPr>
          <p:spPr bwMode="auto">
            <a:xfrm>
              <a:off x="44958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3</a:t>
              </a:r>
            </a:p>
          </p:txBody>
        </p:sp>
        <p:sp>
          <p:nvSpPr>
            <p:cNvPr id="14" name="Content Placeholder 2"/>
            <p:cNvSpPr txBox="1">
              <a:spLocks/>
            </p:cNvSpPr>
            <p:nvPr/>
          </p:nvSpPr>
          <p:spPr bwMode="auto">
            <a:xfrm>
              <a:off x="6248400" y="2362200"/>
              <a:ext cx="990600"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8B94E"/>
                </a:buClr>
                <a:buSzTx/>
                <a:buFont typeface="Arial" pitchFamily="34" charset="0"/>
                <a:buNone/>
                <a:tabLst/>
                <a:defRPr/>
              </a:pPr>
              <a:r>
                <a:rPr kumimoji="0" lang="en-US" sz="1800" i="0" u="none" strike="noStrike" kern="1200" cap="none" spc="0" normalizeH="0" baseline="0" noProof="0" dirty="0" smtClean="0">
                  <a:ln>
                    <a:noFill/>
                  </a:ln>
                  <a:solidFill>
                    <a:srgbClr val="EEECE1">
                      <a:lumMod val="25000"/>
                    </a:srgbClr>
                  </a:solidFill>
                  <a:effectLst/>
                  <a:uLnTx/>
                  <a:uFillTx/>
                  <a:latin typeface="Franklin Gothic Book" pitchFamily="34" charset="0"/>
                </a:rPr>
                <a:t>STEP 4</a:t>
              </a:r>
            </a:p>
          </p:txBody>
        </p:sp>
        <p:sp>
          <p:nvSpPr>
            <p:cNvPr id="15" name="Rectangle 39"/>
            <p:cNvSpPr>
              <a:spLocks noChangeArrowheads="1"/>
            </p:cNvSpPr>
            <p:nvPr/>
          </p:nvSpPr>
          <p:spPr bwMode="auto">
            <a:xfrm>
              <a:off x="914400" y="2886075"/>
              <a:ext cx="144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Calibri" pitchFamily="34" charset="0"/>
                  <a:cs typeface="Arial" charset="0"/>
                </a:rPr>
                <a:t>Go through EMIA Guidelines </a:t>
              </a:r>
            </a:p>
          </p:txBody>
        </p:sp>
        <p:sp>
          <p:nvSpPr>
            <p:cNvPr id="16" name="Rectangle 40"/>
            <p:cNvSpPr>
              <a:spLocks noChangeArrowheads="1"/>
            </p:cNvSpPr>
            <p:nvPr/>
          </p:nvSpPr>
          <p:spPr bwMode="auto">
            <a:xfrm>
              <a:off x="2743199" y="2701262"/>
              <a:ext cx="16859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D0D0D"/>
                  </a:solidFill>
                  <a:effectLst/>
                  <a:uLnTx/>
                  <a:uFillTx/>
                  <a:latin typeface="Calibri" pitchFamily="34" charset="0"/>
                  <a:cs typeface="Times New Roman" pitchFamily="18" charset="0"/>
                </a:rPr>
                <a:t>Submit </a:t>
              </a:r>
              <a:r>
                <a:rPr lang="en-US" altLang="en-US" sz="1800" b="0" kern="0" dirty="0" smtClean="0">
                  <a:solidFill>
                    <a:srgbClr val="0D0D0D"/>
                  </a:solidFill>
                  <a:cs typeface="Times New Roman" pitchFamily="18" charset="0"/>
                </a:rPr>
                <a:t>the </a:t>
              </a:r>
              <a:r>
                <a:rPr kumimoji="0" lang="en-US" altLang="en-US" sz="1800" b="0" i="0" u="none" strike="noStrike" kern="0" cap="none" spc="0" normalizeH="0" baseline="0" noProof="0" dirty="0" smtClean="0">
                  <a:ln>
                    <a:noFill/>
                  </a:ln>
                  <a:solidFill>
                    <a:srgbClr val="0D0D0D"/>
                  </a:solidFill>
                  <a:effectLst/>
                  <a:uLnTx/>
                  <a:uFillTx/>
                  <a:latin typeface="Calibri" pitchFamily="34" charset="0"/>
                  <a:cs typeface="Times New Roman" pitchFamily="18" charset="0"/>
                </a:rPr>
                <a:t>claim form and </a:t>
              </a:r>
              <a:r>
                <a:rPr kumimoji="0" lang="en-US" altLang="en-US" sz="1800" b="0" i="0" u="none" strike="noStrike" kern="0" cap="none" spc="0" normalizeH="0" noProof="0" dirty="0" smtClean="0">
                  <a:ln>
                    <a:noFill/>
                  </a:ln>
                  <a:solidFill>
                    <a:srgbClr val="0D0D0D"/>
                  </a:solidFill>
                  <a:effectLst/>
                  <a:uLnTx/>
                  <a:uFillTx/>
                  <a:latin typeface="Calibri" pitchFamily="34" charset="0"/>
                  <a:cs typeface="Times New Roman" pitchFamily="18" charset="0"/>
                </a:rPr>
                <a:t> approval letter 3 months from the end date	</a:t>
              </a:r>
              <a:endParaRPr kumimoji="0" lang="en-US" altLang="en-US" sz="1800" b="0" i="0" u="none" strike="noStrike" kern="0" cap="none" spc="0" normalizeH="0" baseline="0" noProof="0" dirty="0" smtClean="0">
                <a:ln>
                  <a:noFill/>
                </a:ln>
                <a:solidFill>
                  <a:prstClr val="black"/>
                </a:solidFill>
                <a:effectLst/>
                <a:uLnTx/>
                <a:uFillTx/>
                <a:latin typeface="Calibri" pitchFamily="34" charset="0"/>
              </a:endParaRPr>
            </a:p>
          </p:txBody>
        </p:sp>
        <p:sp>
          <p:nvSpPr>
            <p:cNvPr id="17" name="Rectangle 41"/>
            <p:cNvSpPr>
              <a:spLocks noChangeArrowheads="1"/>
            </p:cNvSpPr>
            <p:nvPr/>
          </p:nvSpPr>
          <p:spPr bwMode="auto">
            <a:xfrm>
              <a:off x="4572000" y="2807643"/>
              <a:ext cx="167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800" b="0" kern="0" dirty="0" smtClean="0">
                  <a:solidFill>
                    <a:srgbClr val="0D0D0D"/>
                  </a:solidFill>
                  <a:cs typeface="Times New Roman" pitchFamily="18" charset="0"/>
                </a:rPr>
                <a:t>Technical Evaluation  of claim	</a:t>
              </a:r>
              <a:endParaRPr kumimoji="0" lang="en-US" altLang="en-US" sz="1800" b="0" i="0" u="none" strike="noStrike" kern="0" cap="none" spc="0" normalizeH="0" baseline="0" noProof="0" dirty="0" smtClean="0">
                <a:ln>
                  <a:noFill/>
                </a:ln>
                <a:solidFill>
                  <a:prstClr val="black"/>
                </a:solidFill>
                <a:effectLst/>
                <a:uLnTx/>
                <a:uFillTx/>
                <a:latin typeface="Calibri" pitchFamily="34" charset="0"/>
              </a:endParaRPr>
            </a:p>
          </p:txBody>
        </p:sp>
        <p:sp>
          <p:nvSpPr>
            <p:cNvPr id="18" name="Rectangle 42"/>
            <p:cNvSpPr>
              <a:spLocks noChangeArrowheads="1"/>
            </p:cNvSpPr>
            <p:nvPr/>
          </p:nvSpPr>
          <p:spPr bwMode="auto">
            <a:xfrm>
              <a:off x="6400800" y="2886075"/>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Calibri" pitchFamily="34" charset="0"/>
                </a:rPr>
                <a:t>Payment Process</a:t>
              </a:r>
            </a:p>
          </p:txBody>
        </p:sp>
      </p:grpSp>
      <p:sp>
        <p:nvSpPr>
          <p:cNvPr id="23" name="TextBox 22"/>
          <p:cNvSpPr txBox="1"/>
          <p:nvPr/>
        </p:nvSpPr>
        <p:spPr>
          <a:xfrm>
            <a:off x="762000" y="4426922"/>
            <a:ext cx="1828799" cy="923330"/>
          </a:xfrm>
          <a:prstGeom prst="rect">
            <a:avLst/>
          </a:prstGeom>
          <a:noFill/>
        </p:spPr>
        <p:txBody>
          <a:bodyPr wrap="square" rtlCol="0">
            <a:spAutoFit/>
          </a:bodyPr>
          <a:lstStyle/>
          <a:p>
            <a:pPr algn="ctr"/>
            <a:r>
              <a:rPr lang="en-US" sz="1800" kern="0" dirty="0">
                <a:solidFill>
                  <a:prstClr val="black"/>
                </a:solidFill>
                <a:latin typeface="Calibri" pitchFamily="34" charset="0"/>
                <a:cs typeface="Arial" charset="0"/>
              </a:rPr>
              <a:t>Via: </a:t>
            </a:r>
            <a:r>
              <a:rPr lang="en-US" sz="1800" kern="0" dirty="0" smtClean="0">
                <a:solidFill>
                  <a:prstClr val="black"/>
                </a:solidFill>
                <a:latin typeface="Calibri" pitchFamily="34" charset="0"/>
                <a:cs typeface="Arial" charset="0"/>
              </a:rPr>
              <a:t>hand delivered of Courier</a:t>
            </a:r>
            <a:endParaRPr lang="en-ZA" sz="1800" kern="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0158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638800" cy="1143000"/>
          </a:xfrm>
        </p:spPr>
        <p:txBody>
          <a:bodyPr/>
          <a:lstStyle/>
          <a:p>
            <a:pPr>
              <a:defRPr/>
            </a:pPr>
            <a:r>
              <a:rPr lang="en-US" sz="3200" dirty="0" smtClean="0"/>
              <a:t>REASONS FOR DECLINE</a:t>
            </a:r>
            <a:endParaRPr lang="en-US" sz="3200" dirty="0"/>
          </a:p>
        </p:txBody>
      </p:sp>
      <p:sp>
        <p:nvSpPr>
          <p:cNvPr id="40962" name="Content Placeholder 2"/>
          <p:cNvSpPr>
            <a:spLocks noGrp="1"/>
          </p:cNvSpPr>
          <p:nvPr>
            <p:ph idx="1"/>
          </p:nvPr>
        </p:nvSpPr>
        <p:spPr>
          <a:xfrm>
            <a:off x="533400" y="1676400"/>
            <a:ext cx="8175009" cy="5181600"/>
          </a:xfrm>
        </p:spPr>
        <p:txBody>
          <a:bodyPr/>
          <a:lstStyle/>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Entity not in operation for a year.</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Incomplete applications: Applicant is provided with 5 working days to submit outstanding documents, documents not received within this period.</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Late applications: </a:t>
            </a:r>
            <a:r>
              <a:rPr lang="en-US" sz="2000" dirty="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ot submitted at least two months before the event start date.</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Insufficient information regarding the nature, profile, size and international status of the event.</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Participation at private exhibitions. </a:t>
            </a:r>
          </a:p>
          <a:p>
            <a:pPr marL="0" lvl="1" indent="0" algn="just">
              <a:lnSpc>
                <a:spcPct val="150000"/>
              </a:lnSpc>
              <a:buNone/>
            </a:pPr>
            <a:endParaRPr lang="en-US" sz="2000" b="1" dirty="0" smtClean="0">
              <a:solidFill>
                <a:schemeClr val="tx1"/>
              </a:solidFill>
            </a:endParaRPr>
          </a:p>
          <a:p>
            <a:endParaRPr lang="en-US" dirty="0" smtClean="0"/>
          </a:p>
        </p:txBody>
      </p:sp>
      <p:sp>
        <p:nvSpPr>
          <p:cNvPr id="40963" name="Slide Number Placeholder 3"/>
          <p:cNvSpPr>
            <a:spLocks noGrp="1"/>
          </p:cNvSpPr>
          <p:nvPr>
            <p:ph type="sldNum" sz="quarter" idx="12"/>
          </p:nvPr>
        </p:nvSpPr>
        <p:spPr>
          <a:noFill/>
        </p:spPr>
        <p:txBody>
          <a:bodyPr/>
          <a:lstStyle/>
          <a:p>
            <a:fld id="{463C8399-F050-41C6-A27F-D9EF38120854}" type="slidenum">
              <a:rPr lang="en-US" smtClean="0"/>
              <a:pPr/>
              <a:t>21</a:t>
            </a:fld>
            <a:endParaRPr lang="en-US" dirty="0" smtClean="0"/>
          </a:p>
        </p:txBody>
      </p:sp>
    </p:spTree>
    <p:extLst>
      <p:ext uri="{BB962C8B-B14F-4D97-AF65-F5344CB8AC3E}">
        <p14:creationId xmlns:p14="http://schemas.microsoft.com/office/powerpoint/2010/main" val="556295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638800" cy="1143000"/>
          </a:xfrm>
        </p:spPr>
        <p:txBody>
          <a:bodyPr/>
          <a:lstStyle/>
          <a:p>
            <a:pPr>
              <a:defRPr/>
            </a:pPr>
            <a:r>
              <a:rPr lang="en-US" sz="3200" dirty="0" smtClean="0"/>
              <a:t>REASONS FOR DECLINE</a:t>
            </a:r>
            <a:endParaRPr lang="en-US" sz="3200" dirty="0"/>
          </a:p>
        </p:txBody>
      </p:sp>
      <p:sp>
        <p:nvSpPr>
          <p:cNvPr id="40962" name="Content Placeholder 2"/>
          <p:cNvSpPr>
            <a:spLocks noGrp="1"/>
          </p:cNvSpPr>
          <p:nvPr>
            <p:ph idx="1"/>
          </p:nvPr>
        </p:nvSpPr>
        <p:spPr>
          <a:xfrm>
            <a:off x="533400" y="1676400"/>
            <a:ext cx="8175009" cy="5181600"/>
          </a:xfrm>
        </p:spPr>
        <p:txBody>
          <a:bodyPr/>
          <a:lstStyle/>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Exceeding the number of assistance per calendar year, not informing EMIA if participation is cancelled and therefore exceeding maximum</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Exhibition </a:t>
            </a:r>
            <a:r>
              <a:rPr lang="en-US" sz="2000" dirty="0" err="1" smtClean="0">
                <a:solidFill>
                  <a:schemeClr val="tx1"/>
                </a:solidFill>
                <a:latin typeface="Arial" panose="020B0604020202020204" pitchFamily="34" charset="0"/>
                <a:cs typeface="Arial" panose="020B0604020202020204" pitchFamily="34" charset="0"/>
              </a:rPr>
              <a:t>programme</a:t>
            </a:r>
            <a:r>
              <a:rPr lang="en-US" sz="2000" dirty="0" smtClean="0">
                <a:solidFill>
                  <a:schemeClr val="tx1"/>
                </a:solidFill>
                <a:latin typeface="Arial" panose="020B0604020202020204" pitchFamily="34" charset="0"/>
                <a:cs typeface="Arial" panose="020B0604020202020204" pitchFamily="34" charset="0"/>
              </a:rPr>
              <a:t> not submitted if the exhibition form part of conference or congress</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Local content less than 35%</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Events within the exclusion period</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Non B-BBEE Compliant</a:t>
            </a:r>
          </a:p>
          <a:p>
            <a:pPr marL="342900" lvl="1" indent="-342900" algn="just">
              <a:lnSpc>
                <a:spcPct val="150000"/>
              </a:lnSpc>
              <a:buFontTx/>
              <a:buChar char="•"/>
            </a:pPr>
            <a:endParaRPr lang="en-US" sz="2000" b="1" dirty="0" smtClean="0">
              <a:solidFill>
                <a:schemeClr val="tx1"/>
              </a:solidFill>
            </a:endParaRPr>
          </a:p>
          <a:p>
            <a:endParaRPr lang="en-US" dirty="0" smtClean="0"/>
          </a:p>
        </p:txBody>
      </p:sp>
      <p:sp>
        <p:nvSpPr>
          <p:cNvPr id="40963" name="Slide Number Placeholder 3"/>
          <p:cNvSpPr>
            <a:spLocks noGrp="1"/>
          </p:cNvSpPr>
          <p:nvPr>
            <p:ph type="sldNum" sz="quarter" idx="12"/>
          </p:nvPr>
        </p:nvSpPr>
        <p:spPr>
          <a:noFill/>
        </p:spPr>
        <p:txBody>
          <a:bodyPr/>
          <a:lstStyle/>
          <a:p>
            <a:fld id="{463C8399-F050-41C6-A27F-D9EF38120854}" type="slidenum">
              <a:rPr lang="en-US" smtClean="0"/>
              <a:pPr/>
              <a:t>22</a:t>
            </a:fld>
            <a:endParaRPr lang="en-US" dirty="0" smtClean="0"/>
          </a:p>
        </p:txBody>
      </p:sp>
    </p:spTree>
    <p:extLst>
      <p:ext uri="{BB962C8B-B14F-4D97-AF65-F5344CB8AC3E}">
        <p14:creationId xmlns:p14="http://schemas.microsoft.com/office/powerpoint/2010/main" val="4063195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638800" cy="1143000"/>
          </a:xfrm>
        </p:spPr>
        <p:txBody>
          <a:bodyPr/>
          <a:lstStyle/>
          <a:p>
            <a:pPr>
              <a:defRPr/>
            </a:pPr>
            <a:r>
              <a:rPr lang="en-US" sz="3200" dirty="0" smtClean="0"/>
              <a:t>REASONS FOR DECLINE</a:t>
            </a:r>
            <a:endParaRPr lang="en-US" sz="3200" dirty="0"/>
          </a:p>
        </p:txBody>
      </p:sp>
      <p:sp>
        <p:nvSpPr>
          <p:cNvPr id="40962" name="Content Placeholder 2"/>
          <p:cNvSpPr>
            <a:spLocks noGrp="1"/>
          </p:cNvSpPr>
          <p:nvPr>
            <p:ph idx="1"/>
          </p:nvPr>
        </p:nvSpPr>
        <p:spPr>
          <a:xfrm>
            <a:off x="533400" y="1676400"/>
            <a:ext cx="8175009" cy="5181600"/>
          </a:xfrm>
        </p:spPr>
        <p:txBody>
          <a:bodyPr/>
          <a:lstStyle/>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Air ticket quotes, screen shots from internet without listing website addresses</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Invalid quotes or not verifiable (Air ticket, Transport of samples and Marketing material)</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Incomplete work itinerary and letters of confirmation for PMR</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Exhibition at a conference, inclusion of an exhibition </a:t>
            </a:r>
            <a:r>
              <a:rPr lang="en-US" sz="2000" dirty="0" err="1" smtClean="0">
                <a:solidFill>
                  <a:schemeClr val="tx1"/>
                </a:solidFill>
                <a:latin typeface="Arial" panose="020B0604020202020204" pitchFamily="34" charset="0"/>
                <a:cs typeface="Arial" panose="020B0604020202020204" pitchFamily="34" charset="0"/>
              </a:rPr>
              <a:t>programme</a:t>
            </a:r>
            <a:r>
              <a:rPr lang="en-US" sz="2000" dirty="0" smtClean="0">
                <a:solidFill>
                  <a:schemeClr val="tx1"/>
                </a:solidFill>
                <a:latin typeface="Arial" panose="020B0604020202020204" pitchFamily="34" charset="0"/>
                <a:cs typeface="Arial" panose="020B0604020202020204" pitchFamily="34" charset="0"/>
              </a:rPr>
              <a:t> indicating the Exhibition hours.</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If applying PMR speaker, official conference </a:t>
            </a:r>
            <a:r>
              <a:rPr lang="en-US" sz="2000" dirty="0" err="1" smtClean="0">
                <a:solidFill>
                  <a:schemeClr val="tx1"/>
                </a:solidFill>
                <a:latin typeface="Arial" panose="020B0604020202020204" pitchFamily="34" charset="0"/>
                <a:cs typeface="Arial" panose="020B0604020202020204" pitchFamily="34" charset="0"/>
              </a:rPr>
              <a:t>programme</a:t>
            </a:r>
            <a:r>
              <a:rPr lang="en-US" sz="2000" dirty="0" smtClean="0">
                <a:solidFill>
                  <a:schemeClr val="tx1"/>
                </a:solidFill>
                <a:latin typeface="Arial" panose="020B0604020202020204" pitchFamily="34" charset="0"/>
                <a:cs typeface="Arial" panose="020B0604020202020204" pitchFamily="34" charset="0"/>
              </a:rPr>
              <a:t> indicating the speaker.</a:t>
            </a:r>
          </a:p>
          <a:p>
            <a:pPr marL="0" lvl="1" indent="0" algn="just">
              <a:lnSpc>
                <a:spcPct val="150000"/>
              </a:lnSpc>
              <a:buNone/>
            </a:pPr>
            <a:endParaRPr lang="en-US" sz="2000" b="1" dirty="0" smtClean="0">
              <a:solidFill>
                <a:schemeClr val="tx1"/>
              </a:solidFill>
            </a:endParaRPr>
          </a:p>
          <a:p>
            <a:pPr marL="0" indent="0">
              <a:buNone/>
            </a:pPr>
            <a:endParaRPr lang="en-US" dirty="0" smtClean="0"/>
          </a:p>
        </p:txBody>
      </p:sp>
      <p:sp>
        <p:nvSpPr>
          <p:cNvPr id="40963" name="Slide Number Placeholder 3"/>
          <p:cNvSpPr>
            <a:spLocks noGrp="1"/>
          </p:cNvSpPr>
          <p:nvPr>
            <p:ph type="sldNum" sz="quarter" idx="12"/>
          </p:nvPr>
        </p:nvSpPr>
        <p:spPr>
          <a:noFill/>
        </p:spPr>
        <p:txBody>
          <a:bodyPr/>
          <a:lstStyle/>
          <a:p>
            <a:fld id="{463C8399-F050-41C6-A27F-D9EF38120854}" type="slidenum">
              <a:rPr lang="en-US" smtClean="0"/>
              <a:pPr/>
              <a:t>23</a:t>
            </a:fld>
            <a:endParaRPr lang="en-US" dirty="0" smtClean="0"/>
          </a:p>
        </p:txBody>
      </p:sp>
    </p:spTree>
    <p:extLst>
      <p:ext uri="{BB962C8B-B14F-4D97-AF65-F5344CB8AC3E}">
        <p14:creationId xmlns:p14="http://schemas.microsoft.com/office/powerpoint/2010/main" val="390760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239000" cy="1143000"/>
          </a:xfrm>
        </p:spPr>
        <p:txBody>
          <a:bodyPr/>
          <a:lstStyle/>
          <a:p>
            <a:pPr>
              <a:defRPr/>
            </a:pPr>
            <a:r>
              <a:rPr lang="en-US" sz="3200" dirty="0" smtClean="0"/>
              <a:t>ADDITIONAL INFORMATION/ CLARITY</a:t>
            </a:r>
            <a:endParaRPr lang="en-US" sz="3200" dirty="0"/>
          </a:p>
        </p:txBody>
      </p:sp>
      <p:sp>
        <p:nvSpPr>
          <p:cNvPr id="40962" name="Content Placeholder 2"/>
          <p:cNvSpPr>
            <a:spLocks noGrp="1"/>
          </p:cNvSpPr>
          <p:nvPr>
            <p:ph idx="1"/>
          </p:nvPr>
        </p:nvSpPr>
        <p:spPr>
          <a:xfrm>
            <a:off x="533400" y="1676400"/>
            <a:ext cx="8175009" cy="5181600"/>
          </a:xfrm>
        </p:spPr>
        <p:txBody>
          <a:bodyPr/>
          <a:lstStyle/>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Reason for sudden decline or increase in turnover</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Export capacity value not in relation to turnover - explanation</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Export sales not aligned to turnover</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Return on investment as a result of previous assistance</a:t>
            </a:r>
          </a:p>
          <a:p>
            <a:pPr marL="342900" lvl="1" indent="-342900" algn="just">
              <a:lnSpc>
                <a:spcPct val="150000"/>
              </a:lnSpc>
              <a:buFontTx/>
              <a:buChar char="•"/>
            </a:pPr>
            <a:r>
              <a:rPr lang="en-US" sz="2000" dirty="0" smtClean="0">
                <a:solidFill>
                  <a:schemeClr val="tx1"/>
                </a:solidFill>
                <a:latin typeface="Arial" panose="020B0604020202020204" pitchFamily="34" charset="0"/>
                <a:cs typeface="Arial" panose="020B0604020202020204" pitchFamily="34" charset="0"/>
              </a:rPr>
              <a:t>Growth trend analysis</a:t>
            </a:r>
          </a:p>
          <a:p>
            <a:pPr marL="342900" lvl="1" indent="-342900" algn="just">
              <a:lnSpc>
                <a:spcPct val="150000"/>
              </a:lnSpc>
              <a:buFontTx/>
              <a:buChar char="•"/>
            </a:pPr>
            <a:r>
              <a:rPr lang="en-ZA" sz="2000" dirty="0" smtClean="0">
                <a:solidFill>
                  <a:schemeClr val="tx1"/>
                </a:solidFill>
                <a:latin typeface="Arial" panose="020B0604020202020204" pitchFamily="34" charset="0"/>
                <a:cs typeface="Arial" panose="020B0604020202020204" pitchFamily="34" charset="0"/>
              </a:rPr>
              <a:t>In </a:t>
            </a:r>
            <a:r>
              <a:rPr lang="en-ZA" sz="2000" dirty="0">
                <a:solidFill>
                  <a:schemeClr val="tx1"/>
                </a:solidFill>
                <a:latin typeface="Arial" panose="020B0604020202020204" pitchFamily="34" charset="0"/>
                <a:cs typeface="Arial" panose="020B0604020202020204" pitchFamily="34" charset="0"/>
              </a:rPr>
              <a:t>compliance with relevant statutory regulations and must meet the minimum environmental standards, health and safety regulations</a:t>
            </a:r>
            <a:r>
              <a:rPr lang="en-ZA" sz="2000" dirty="0" smtClean="0">
                <a:solidFill>
                  <a:schemeClr val="tx1"/>
                </a:solidFill>
              </a:rPr>
              <a:t>.</a:t>
            </a:r>
          </a:p>
          <a:p>
            <a:pPr marL="0" lvl="1" indent="0" algn="just">
              <a:lnSpc>
                <a:spcPct val="150000"/>
              </a:lnSpc>
              <a:buNone/>
            </a:pPr>
            <a:endParaRPr lang="en-US" sz="2000" dirty="0" smtClean="0">
              <a:solidFill>
                <a:schemeClr val="tx1"/>
              </a:solidFill>
            </a:endParaRPr>
          </a:p>
          <a:p>
            <a:pPr marL="342900" lvl="1" indent="-342900" algn="just">
              <a:lnSpc>
                <a:spcPct val="150000"/>
              </a:lnSpc>
              <a:buFontTx/>
              <a:buChar char="•"/>
            </a:pPr>
            <a:endParaRPr lang="en-US" sz="2000" dirty="0" smtClean="0">
              <a:solidFill>
                <a:schemeClr val="tx1"/>
              </a:solidFill>
            </a:endParaRPr>
          </a:p>
          <a:p>
            <a:pPr marL="342900" lvl="1" indent="-342900" algn="just">
              <a:lnSpc>
                <a:spcPct val="150000"/>
              </a:lnSpc>
              <a:buFontTx/>
              <a:buChar char="•"/>
            </a:pPr>
            <a:endParaRPr lang="en-US" sz="2000" b="1" dirty="0" smtClean="0">
              <a:solidFill>
                <a:schemeClr val="tx1"/>
              </a:solidFill>
            </a:endParaRPr>
          </a:p>
          <a:p>
            <a:endParaRPr lang="en-US" dirty="0" smtClean="0"/>
          </a:p>
        </p:txBody>
      </p:sp>
      <p:sp>
        <p:nvSpPr>
          <p:cNvPr id="40963" name="Slide Number Placeholder 3"/>
          <p:cNvSpPr>
            <a:spLocks noGrp="1"/>
          </p:cNvSpPr>
          <p:nvPr>
            <p:ph type="sldNum" sz="quarter" idx="12"/>
          </p:nvPr>
        </p:nvSpPr>
        <p:spPr>
          <a:noFill/>
        </p:spPr>
        <p:txBody>
          <a:bodyPr/>
          <a:lstStyle/>
          <a:p>
            <a:fld id="{463C8399-F050-41C6-A27F-D9EF38120854}" type="slidenum">
              <a:rPr lang="en-US" smtClean="0"/>
              <a:pPr/>
              <a:t>24</a:t>
            </a:fld>
            <a:endParaRPr lang="en-US" dirty="0" smtClean="0"/>
          </a:p>
        </p:txBody>
      </p:sp>
    </p:spTree>
    <p:extLst>
      <p:ext uri="{BB962C8B-B14F-4D97-AF65-F5344CB8AC3E}">
        <p14:creationId xmlns:p14="http://schemas.microsoft.com/office/powerpoint/2010/main" val="209740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1143000"/>
          </a:xfrm>
        </p:spPr>
        <p:txBody>
          <a:bodyPr/>
          <a:lstStyle/>
          <a:p>
            <a:pPr>
              <a:defRPr/>
            </a:pPr>
            <a:r>
              <a:rPr lang="en-US" sz="3200" dirty="0" smtClean="0"/>
              <a:t>ADDITIONAL INFORMATION / CLARITY</a:t>
            </a:r>
            <a:endParaRPr lang="en-US" sz="3200" dirty="0"/>
          </a:p>
        </p:txBody>
      </p:sp>
      <p:sp>
        <p:nvSpPr>
          <p:cNvPr id="40962" name="Content Placeholder 2"/>
          <p:cNvSpPr>
            <a:spLocks noGrp="1"/>
          </p:cNvSpPr>
          <p:nvPr>
            <p:ph idx="1"/>
          </p:nvPr>
        </p:nvSpPr>
        <p:spPr>
          <a:xfrm>
            <a:off x="533400" y="1676400"/>
            <a:ext cx="8175009" cy="5181600"/>
          </a:xfrm>
        </p:spPr>
        <p:txBody>
          <a:bodyPr/>
          <a:lstStyle/>
          <a:p>
            <a:pPr marL="342900" lvl="1" indent="-342900" algn="just">
              <a:lnSpc>
                <a:spcPct val="150000"/>
              </a:lnSpc>
              <a:buFontTx/>
              <a:buChar char="•"/>
            </a:pPr>
            <a:r>
              <a:rPr lang="en-ZA" sz="2000" dirty="0" smtClean="0">
                <a:solidFill>
                  <a:schemeClr val="tx1"/>
                </a:solidFill>
                <a:latin typeface="Arial" panose="020B0604020202020204" pitchFamily="34" charset="0"/>
                <a:cs typeface="Arial" panose="020B0604020202020204" pitchFamily="34" charset="0"/>
              </a:rPr>
              <a:t>Reason for previous cancellations and no claims</a:t>
            </a:r>
          </a:p>
          <a:p>
            <a:pPr marL="342900" lvl="1" indent="-342900" algn="just">
              <a:lnSpc>
                <a:spcPct val="150000"/>
              </a:lnSpc>
              <a:buFontTx/>
              <a:buChar char="•"/>
            </a:pPr>
            <a:r>
              <a:rPr lang="en-ZA" sz="2000" dirty="0" smtClean="0">
                <a:solidFill>
                  <a:schemeClr val="tx1"/>
                </a:solidFill>
                <a:latin typeface="Arial" panose="020B0604020202020204" pitchFamily="34" charset="0"/>
                <a:cs typeface="Arial" panose="020B0604020202020204" pitchFamily="34" charset="0"/>
              </a:rPr>
              <a:t>Outsource </a:t>
            </a:r>
            <a:r>
              <a:rPr lang="en-ZA" sz="2000" dirty="0">
                <a:solidFill>
                  <a:schemeClr val="tx1"/>
                </a:solidFill>
                <a:latin typeface="Arial" panose="020B0604020202020204" pitchFamily="34" charset="0"/>
                <a:cs typeface="Arial" panose="020B0604020202020204" pitchFamily="34" charset="0"/>
              </a:rPr>
              <a:t>Agreement specify </a:t>
            </a:r>
            <a:r>
              <a:rPr lang="en-ZA" sz="2000" dirty="0" smtClean="0">
                <a:solidFill>
                  <a:schemeClr val="tx1"/>
                </a:solidFill>
                <a:latin typeface="Arial" panose="020B0604020202020204" pitchFamily="34" charset="0"/>
                <a:cs typeface="Arial" panose="020B0604020202020204" pitchFamily="34" charset="0"/>
              </a:rPr>
              <a:t>should </a:t>
            </a:r>
            <a:r>
              <a:rPr lang="en-ZA" sz="2000" dirty="0">
                <a:solidFill>
                  <a:schemeClr val="tx1"/>
                </a:solidFill>
                <a:latin typeface="Arial" panose="020B0604020202020204" pitchFamily="34" charset="0"/>
                <a:cs typeface="Arial" panose="020B0604020202020204" pitchFamily="34" charset="0"/>
              </a:rPr>
              <a:t>be signed, dated and stipulate the expiry </a:t>
            </a:r>
            <a:r>
              <a:rPr lang="en-ZA" sz="2000" dirty="0" smtClean="0">
                <a:solidFill>
                  <a:schemeClr val="tx1"/>
                </a:solidFill>
                <a:latin typeface="Arial" panose="020B0604020202020204" pitchFamily="34" charset="0"/>
                <a:cs typeface="Arial" panose="020B0604020202020204" pitchFamily="34" charset="0"/>
              </a:rPr>
              <a:t>date</a:t>
            </a:r>
          </a:p>
          <a:p>
            <a:pPr marL="342900" lvl="1" indent="-342900" algn="just">
              <a:lnSpc>
                <a:spcPct val="150000"/>
              </a:lnSpc>
              <a:buFontTx/>
              <a:buChar char="•"/>
            </a:pPr>
            <a:r>
              <a:rPr lang="en-ZA" sz="2000" dirty="0" smtClean="0">
                <a:solidFill>
                  <a:schemeClr val="tx1"/>
                </a:solidFill>
                <a:latin typeface="Arial" panose="020B0604020202020204" pitchFamily="34" charset="0"/>
                <a:cs typeface="Arial" panose="020B0604020202020204" pitchFamily="34" charset="0"/>
              </a:rPr>
              <a:t>Insufficient contact details in order to validate quotations</a:t>
            </a:r>
          </a:p>
          <a:p>
            <a:pPr marL="0" lvl="1" indent="0" algn="just">
              <a:lnSpc>
                <a:spcPct val="150000"/>
              </a:lnSpc>
              <a:buNone/>
            </a:pPr>
            <a:endParaRPr lang="en-US" sz="2000" dirty="0" smtClean="0">
              <a:solidFill>
                <a:schemeClr val="tx1"/>
              </a:solidFill>
              <a:latin typeface="Arial" panose="020B0604020202020204" pitchFamily="34" charset="0"/>
              <a:cs typeface="Arial" panose="020B0604020202020204" pitchFamily="34" charset="0"/>
            </a:endParaRPr>
          </a:p>
          <a:p>
            <a:pPr marL="342900" lvl="1" indent="-342900" algn="just">
              <a:lnSpc>
                <a:spcPct val="150000"/>
              </a:lnSpc>
              <a:buFontTx/>
              <a:buChar char="•"/>
            </a:pPr>
            <a:endParaRPr lang="en-US" sz="2000" dirty="0" smtClean="0">
              <a:solidFill>
                <a:schemeClr val="tx1"/>
              </a:solidFill>
            </a:endParaRPr>
          </a:p>
          <a:p>
            <a:pPr marL="342900" lvl="1" indent="-342900" algn="just">
              <a:lnSpc>
                <a:spcPct val="150000"/>
              </a:lnSpc>
              <a:buFontTx/>
              <a:buChar char="•"/>
            </a:pPr>
            <a:endParaRPr lang="en-US" sz="2000" b="1" dirty="0" smtClean="0">
              <a:solidFill>
                <a:schemeClr val="tx1"/>
              </a:solidFill>
            </a:endParaRPr>
          </a:p>
          <a:p>
            <a:endParaRPr lang="en-US" dirty="0" smtClean="0"/>
          </a:p>
        </p:txBody>
      </p:sp>
      <p:sp>
        <p:nvSpPr>
          <p:cNvPr id="40963" name="Slide Number Placeholder 3"/>
          <p:cNvSpPr>
            <a:spLocks noGrp="1"/>
          </p:cNvSpPr>
          <p:nvPr>
            <p:ph type="sldNum" sz="quarter" idx="12"/>
          </p:nvPr>
        </p:nvSpPr>
        <p:spPr>
          <a:noFill/>
        </p:spPr>
        <p:txBody>
          <a:bodyPr/>
          <a:lstStyle/>
          <a:p>
            <a:fld id="{463C8399-F050-41C6-A27F-D9EF38120854}" type="slidenum">
              <a:rPr lang="en-US" smtClean="0"/>
              <a:pPr/>
              <a:t>25</a:t>
            </a:fld>
            <a:endParaRPr lang="en-US" dirty="0" smtClean="0"/>
          </a:p>
        </p:txBody>
      </p:sp>
    </p:spTree>
    <p:extLst>
      <p:ext uri="{BB962C8B-B14F-4D97-AF65-F5344CB8AC3E}">
        <p14:creationId xmlns:p14="http://schemas.microsoft.com/office/powerpoint/2010/main" val="1607028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3200" dirty="0"/>
              <a:t>Notice Individual Participation</a:t>
            </a:r>
          </a:p>
        </p:txBody>
      </p:sp>
      <p:sp>
        <p:nvSpPr>
          <p:cNvPr id="3" name="Content Placeholder 2"/>
          <p:cNvSpPr>
            <a:spLocks noGrp="1"/>
          </p:cNvSpPr>
          <p:nvPr>
            <p:ph idx="1"/>
          </p:nvPr>
        </p:nvSpPr>
        <p:spPr>
          <a:xfrm>
            <a:off x="762000" y="1066800"/>
            <a:ext cx="7772400" cy="4114800"/>
          </a:xfrm>
        </p:spPr>
        <p:txBody>
          <a:bodyPr/>
          <a:lstStyle/>
          <a:p>
            <a:pPr marL="342900" lvl="1" indent="-342900" algn="just">
              <a:lnSpc>
                <a:spcPct val="150000"/>
              </a:lnSpc>
              <a:buFontTx/>
              <a:buChar char="•"/>
            </a:pPr>
            <a:r>
              <a:rPr lang="en-ZA" sz="2000" dirty="0" smtClean="0">
                <a:solidFill>
                  <a:schemeClr val="tx1"/>
                </a:solidFill>
                <a:latin typeface="Arial" panose="020B0604020202020204" pitchFamily="34" charset="0"/>
                <a:cs typeface="Arial" panose="020B0604020202020204" pitchFamily="34" charset="0"/>
              </a:rPr>
              <a:t>Due </a:t>
            </a:r>
            <a:r>
              <a:rPr lang="en-ZA" sz="2000" dirty="0">
                <a:solidFill>
                  <a:schemeClr val="tx1"/>
                </a:solidFill>
                <a:latin typeface="Arial" panose="020B0604020202020204" pitchFamily="34" charset="0"/>
                <a:cs typeface="Arial" panose="020B0604020202020204" pitchFamily="34" charset="0"/>
              </a:rPr>
              <a:t>to the fluid global Covid-19 travel implications and country specific restrictions, new applications for physical international and inbound EMIA IP exhibitions are still not considered and until further notice. New applications for EMIA IP product and or patent certification applications which have no international travel implications for qualifying exporters, may however now be submitted to the </a:t>
            </a:r>
            <a:r>
              <a:rPr lang="en-ZA" sz="2000" dirty="0" err="1">
                <a:solidFill>
                  <a:schemeClr val="tx1"/>
                </a:solidFill>
                <a:latin typeface="Arial" panose="020B0604020202020204" pitchFamily="34" charset="0"/>
                <a:cs typeface="Arial" panose="020B0604020202020204" pitchFamily="34" charset="0"/>
              </a:rPr>
              <a:t>dtic</a:t>
            </a:r>
            <a:r>
              <a:rPr lang="en-ZA" sz="2000" dirty="0">
                <a:solidFill>
                  <a:schemeClr val="tx1"/>
                </a:solidFill>
                <a:latin typeface="Arial" panose="020B0604020202020204" pitchFamily="34" charset="0"/>
                <a:cs typeface="Arial" panose="020B0604020202020204" pitchFamily="34" charset="0"/>
              </a:rPr>
              <a:t>. This position will be reviewed subject to further announcements on Covid-19 travel restrictions. </a:t>
            </a:r>
            <a:r>
              <a:rPr lang="en-ZA" sz="2000" dirty="0" err="1">
                <a:solidFill>
                  <a:schemeClr val="tx1"/>
                </a:solidFill>
                <a:latin typeface="Arial" panose="020B0604020202020204" pitchFamily="34" charset="0"/>
                <a:cs typeface="Arial" panose="020B0604020202020204" pitchFamily="34" charset="0"/>
              </a:rPr>
              <a:t>Anouncements</a:t>
            </a:r>
            <a:r>
              <a:rPr lang="en-ZA" sz="2000" dirty="0">
                <a:solidFill>
                  <a:schemeClr val="tx1"/>
                </a:solidFill>
                <a:latin typeface="Arial" panose="020B0604020202020204" pitchFamily="34" charset="0"/>
                <a:cs typeface="Arial" panose="020B0604020202020204" pitchFamily="34" charset="0"/>
              </a:rPr>
              <a:t> for the introduction of support for virtual exhibitions, that do not require international travel, will however be announced soon. </a:t>
            </a:r>
          </a:p>
          <a:p>
            <a:pPr marL="0" lvl="1" indent="0" algn="just">
              <a:lnSpc>
                <a:spcPct val="150000"/>
              </a:lnSpc>
              <a:buNone/>
            </a:pPr>
            <a:endParaRPr lang="en-ZA" sz="20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5A0ABFF-57FC-4967-A6C7-C49E0C3839EC}" type="slidenum">
              <a:rPr lang="en-US" smtClean="0"/>
              <a:pPr>
                <a:defRPr/>
              </a:pPr>
              <a:t>26</a:t>
            </a:fld>
            <a:endParaRPr lang="en-US" dirty="0"/>
          </a:p>
        </p:txBody>
      </p:sp>
    </p:spTree>
    <p:extLst>
      <p:ext uri="{BB962C8B-B14F-4D97-AF65-F5344CB8AC3E}">
        <p14:creationId xmlns:p14="http://schemas.microsoft.com/office/powerpoint/2010/main" val="60712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38400" y="304800"/>
            <a:ext cx="6400800" cy="990600"/>
          </a:xfrm>
        </p:spPr>
        <p:txBody>
          <a:bodyPr/>
          <a:lstStyle/>
          <a:p>
            <a:pPr>
              <a:defRPr/>
            </a:pPr>
            <a:r>
              <a:rPr lang="en-US" kern="1200" dirty="0"/>
              <a:t>CONTACT D</a:t>
            </a:r>
            <a:r>
              <a:rPr lang="en-US" kern="1200" dirty="0" smtClean="0"/>
              <a:t>ETAILS</a:t>
            </a:r>
            <a:endParaRPr lang="en-US" kern="1200" dirty="0"/>
          </a:p>
        </p:txBody>
      </p:sp>
      <p:graphicFrame>
        <p:nvGraphicFramePr>
          <p:cNvPr id="52274" name="Group 50"/>
          <p:cNvGraphicFramePr>
            <a:graphicFrameLocks noGrp="1"/>
          </p:cNvGraphicFramePr>
          <p:nvPr>
            <p:ph idx="1"/>
            <p:extLst>
              <p:ext uri="{D42A27DB-BD31-4B8C-83A1-F6EECF244321}">
                <p14:modId xmlns:p14="http://schemas.microsoft.com/office/powerpoint/2010/main" val="1953778030"/>
              </p:ext>
            </p:extLst>
          </p:nvPr>
        </p:nvGraphicFramePr>
        <p:xfrm>
          <a:off x="43627" y="1600200"/>
          <a:ext cx="9106469" cy="4163333"/>
        </p:xfrm>
        <a:graphic>
          <a:graphicData uri="http://schemas.openxmlformats.org/drawingml/2006/table">
            <a:tbl>
              <a:tblPr/>
              <a:tblGrid>
                <a:gridCol w="2042572">
                  <a:extLst>
                    <a:ext uri="{9D8B030D-6E8A-4147-A177-3AD203B41FA5}">
                      <a16:colId xmlns:a16="http://schemas.microsoft.com/office/drawing/2014/main" val="20000"/>
                    </a:ext>
                  </a:extLst>
                </a:gridCol>
                <a:gridCol w="2212787">
                  <a:extLst>
                    <a:ext uri="{9D8B030D-6E8A-4147-A177-3AD203B41FA5}">
                      <a16:colId xmlns:a16="http://schemas.microsoft.com/office/drawing/2014/main" val="20001"/>
                    </a:ext>
                  </a:extLst>
                </a:gridCol>
                <a:gridCol w="3063859">
                  <a:extLst>
                    <a:ext uri="{9D8B030D-6E8A-4147-A177-3AD203B41FA5}">
                      <a16:colId xmlns:a16="http://schemas.microsoft.com/office/drawing/2014/main" val="20002"/>
                    </a:ext>
                  </a:extLst>
                </a:gridCol>
                <a:gridCol w="1787251">
                  <a:extLst>
                    <a:ext uri="{9D8B030D-6E8A-4147-A177-3AD203B41FA5}">
                      <a16:colId xmlns:a16="http://schemas.microsoft.com/office/drawing/2014/main" val="20003"/>
                    </a:ext>
                  </a:extLst>
                </a:gridCol>
              </a:tblGrid>
              <a:tr h="1371600">
                <a:tc gridSpan="4">
                  <a:txBody>
                    <a:bodyPr/>
                    <a:lstStyle/>
                    <a:p>
                      <a:pPr marL="0" marR="0" lvl="0" indent="0" algn="ctr" defTabSz="914400" rtl="0" eaLnBrk="1" fontAlgn="base" latinLnBrk="0" hangingPunct="1">
                        <a:lnSpc>
                          <a:spcPct val="100000"/>
                        </a:lnSpc>
                        <a:spcBef>
                          <a:spcPct val="0"/>
                        </a:spcBef>
                        <a:spcAft>
                          <a:spcPct val="0"/>
                        </a:spcAft>
                        <a:buClr>
                          <a:srgbClr val="FF9900"/>
                        </a:buClr>
                        <a:buSzTx/>
                        <a:buFontTx/>
                        <a:buNone/>
                        <a:tabLst/>
                      </a:pPr>
                      <a:r>
                        <a:rPr lang="en-US" sz="2400" b="1" kern="1200" dirty="0" smtClean="0">
                          <a:solidFill>
                            <a:schemeClr val="tx1"/>
                          </a:solidFill>
                          <a:effectLst>
                            <a:outerShdw blurRad="38100" dist="38100" dir="2700000" algn="tl">
                              <a:srgbClr val="C0C0C0"/>
                            </a:outerShdw>
                          </a:effectLst>
                          <a:latin typeface="+mn-lt"/>
                          <a:ea typeface="+mj-ea"/>
                          <a:cs typeface="+mj-cs"/>
                        </a:rPr>
                        <a:t>Industrial Finance Division (IFD): EMIA 	</a:t>
                      </a:r>
                    </a:p>
                    <a:p>
                      <a:pPr marL="0" marR="0" lvl="0" indent="0" algn="ctr" defTabSz="914400" rtl="0" eaLnBrk="1" fontAlgn="base" latinLnBrk="0" hangingPunct="1">
                        <a:lnSpc>
                          <a:spcPct val="100000"/>
                        </a:lnSpc>
                        <a:spcBef>
                          <a:spcPct val="0"/>
                        </a:spcBef>
                        <a:spcAft>
                          <a:spcPct val="0"/>
                        </a:spcAft>
                        <a:buClr>
                          <a:srgbClr val="FF9900"/>
                        </a:buClr>
                        <a:buSzTx/>
                        <a:buFontTx/>
                        <a:buNone/>
                        <a:tabLst/>
                      </a:pPr>
                      <a:r>
                        <a:rPr lang="en-US" sz="2400" b="1" kern="1200" dirty="0" smtClean="0">
                          <a:solidFill>
                            <a:schemeClr val="tx1"/>
                          </a:solidFill>
                          <a:effectLst>
                            <a:outerShdw blurRad="38100" dist="38100" dir="2700000" algn="tl">
                              <a:srgbClr val="C0C0C0"/>
                            </a:outerShdw>
                          </a:effectLst>
                          <a:latin typeface="+mn-lt"/>
                          <a:ea typeface="+mj-ea"/>
                          <a:cs typeface="+mj-cs"/>
                        </a:rPr>
                        <a:t>MANAGERS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0533">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Director: 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Sithembile Tantsi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rgbClr val="00B050"/>
                          </a:solidFill>
                          <a:effectLst/>
                          <a:latin typeface="Arial" charset="0"/>
                          <a:hlinkClick r:id="rId3"/>
                        </a:rPr>
                        <a:t>stantsi@thedtic.gov.za</a:t>
                      </a:r>
                      <a:r>
                        <a:rPr kumimoji="0" lang="en-US" sz="1800" b="0" i="0" u="none" strike="noStrike" cap="none" normalizeH="0" baseline="0" dirty="0" smtClean="0">
                          <a:ln>
                            <a:noFill/>
                          </a:ln>
                          <a:solidFill>
                            <a:srgbClr val="00B05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012 394 1258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Deputy Director:</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Applications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err="1" smtClean="0">
                          <a:ln>
                            <a:noFill/>
                          </a:ln>
                          <a:solidFill>
                            <a:schemeClr val="tx1"/>
                          </a:solidFill>
                          <a:effectLst/>
                          <a:latin typeface="Arial" charset="0"/>
                        </a:rPr>
                        <a:t>Busisiwe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Radebe</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2">
                              <a:lumMod val="75000"/>
                            </a:schemeClr>
                          </a:solidFill>
                          <a:effectLst/>
                          <a:latin typeface="Arial" charset="0"/>
                          <a:hlinkClick r:id="rId4"/>
                        </a:rPr>
                        <a:t>BRadebe@thedtic.gov.za</a:t>
                      </a:r>
                      <a:endParaRPr kumimoji="0" lang="en-US" sz="1800" b="0" i="0" u="none" strike="noStrike" cap="none" normalizeH="0" baseline="0" dirty="0" smtClean="0">
                        <a:ln>
                          <a:noFill/>
                        </a:ln>
                        <a:solidFill>
                          <a:schemeClr val="tx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012 394 1038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Deputy Director</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Claims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Simon </a:t>
                      </a:r>
                      <a:r>
                        <a:rPr kumimoji="0" lang="en-US" sz="1800" b="0" i="0" u="none" strike="noStrike" cap="none" normalizeH="0" baseline="0" dirty="0" err="1" smtClean="0">
                          <a:ln>
                            <a:noFill/>
                          </a:ln>
                          <a:solidFill>
                            <a:schemeClr val="tx1"/>
                          </a:solidFill>
                          <a:effectLst/>
                          <a:latin typeface="Arial" charset="0"/>
                        </a:rPr>
                        <a:t>Rabekane</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rgbClr val="FF0000"/>
                          </a:solidFill>
                          <a:effectLst/>
                          <a:latin typeface="Arial" charset="0"/>
                          <a:hlinkClick r:id="rId5"/>
                        </a:rPr>
                        <a:t>SRabekane@thedtic.gov.za</a:t>
                      </a:r>
                      <a:endParaRPr kumimoji="0" lang="en-US" sz="1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012 394 1449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7970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38400" y="304800"/>
            <a:ext cx="6400800" cy="990600"/>
          </a:xfrm>
        </p:spPr>
        <p:txBody>
          <a:bodyPr/>
          <a:lstStyle/>
          <a:p>
            <a:pPr>
              <a:defRPr/>
            </a:pPr>
            <a:r>
              <a:rPr lang="en-US" kern="1200" dirty="0"/>
              <a:t>CONTACT D</a:t>
            </a:r>
            <a:r>
              <a:rPr lang="en-US" kern="1200" dirty="0" smtClean="0"/>
              <a:t>ETAILS</a:t>
            </a:r>
            <a:endParaRPr lang="en-US" kern="1200" dirty="0"/>
          </a:p>
        </p:txBody>
      </p:sp>
      <p:graphicFrame>
        <p:nvGraphicFramePr>
          <p:cNvPr id="52274" name="Group 50"/>
          <p:cNvGraphicFramePr>
            <a:graphicFrameLocks noGrp="1"/>
          </p:cNvGraphicFramePr>
          <p:nvPr>
            <p:ph idx="1"/>
            <p:extLst>
              <p:ext uri="{D42A27DB-BD31-4B8C-83A1-F6EECF244321}">
                <p14:modId xmlns:p14="http://schemas.microsoft.com/office/powerpoint/2010/main" val="3429827902"/>
              </p:ext>
            </p:extLst>
          </p:nvPr>
        </p:nvGraphicFramePr>
        <p:xfrm>
          <a:off x="43627" y="1600200"/>
          <a:ext cx="9106469" cy="4312920"/>
        </p:xfrm>
        <a:graphic>
          <a:graphicData uri="http://schemas.openxmlformats.org/drawingml/2006/table">
            <a:tbl>
              <a:tblPr/>
              <a:tblGrid>
                <a:gridCol w="2042572">
                  <a:extLst>
                    <a:ext uri="{9D8B030D-6E8A-4147-A177-3AD203B41FA5}">
                      <a16:colId xmlns:a16="http://schemas.microsoft.com/office/drawing/2014/main" val="20000"/>
                    </a:ext>
                  </a:extLst>
                </a:gridCol>
                <a:gridCol w="2212787">
                  <a:extLst>
                    <a:ext uri="{9D8B030D-6E8A-4147-A177-3AD203B41FA5}">
                      <a16:colId xmlns:a16="http://schemas.microsoft.com/office/drawing/2014/main" val="20001"/>
                    </a:ext>
                  </a:extLst>
                </a:gridCol>
                <a:gridCol w="3063859">
                  <a:extLst>
                    <a:ext uri="{9D8B030D-6E8A-4147-A177-3AD203B41FA5}">
                      <a16:colId xmlns:a16="http://schemas.microsoft.com/office/drawing/2014/main" val="20002"/>
                    </a:ext>
                  </a:extLst>
                </a:gridCol>
                <a:gridCol w="1787251">
                  <a:extLst>
                    <a:ext uri="{9D8B030D-6E8A-4147-A177-3AD203B41FA5}">
                      <a16:colId xmlns:a16="http://schemas.microsoft.com/office/drawing/2014/main" val="20003"/>
                    </a:ext>
                  </a:extLst>
                </a:gridCol>
              </a:tblGrid>
              <a:tr h="1143000">
                <a:tc gridSpan="4">
                  <a:txBody>
                    <a:bodyPr/>
                    <a:lstStyle/>
                    <a:p>
                      <a:pPr marL="0" marR="0" lvl="0" indent="0" algn="ctr" defTabSz="914400" rtl="0" eaLnBrk="1" fontAlgn="base" latinLnBrk="0" hangingPunct="1">
                        <a:lnSpc>
                          <a:spcPct val="100000"/>
                        </a:lnSpc>
                        <a:spcBef>
                          <a:spcPct val="0"/>
                        </a:spcBef>
                        <a:spcAft>
                          <a:spcPct val="0"/>
                        </a:spcAft>
                        <a:buClr>
                          <a:srgbClr val="FF9900"/>
                        </a:buClr>
                        <a:buSzTx/>
                        <a:buFontTx/>
                        <a:buNone/>
                        <a:tabLst/>
                      </a:pPr>
                      <a:r>
                        <a:rPr lang="en-US" sz="2400" b="1" kern="1200" dirty="0" smtClean="0">
                          <a:solidFill>
                            <a:schemeClr val="tx1"/>
                          </a:solidFill>
                          <a:effectLst>
                            <a:outerShdw blurRad="38100" dist="38100" dir="2700000" algn="tl">
                              <a:srgbClr val="C0C0C0"/>
                            </a:outerShdw>
                          </a:effectLst>
                          <a:latin typeface="+mn-lt"/>
                          <a:ea typeface="+mj-ea"/>
                          <a:cs typeface="+mj-cs"/>
                        </a:rPr>
                        <a:t>Industrial Finance Division (IFD): EMIA 	</a:t>
                      </a:r>
                    </a:p>
                    <a:p>
                      <a:pPr marL="0" marR="0" lvl="0" indent="0" algn="ctr" defTabSz="914400" rtl="0" eaLnBrk="1" fontAlgn="base" latinLnBrk="0" hangingPunct="1">
                        <a:lnSpc>
                          <a:spcPct val="100000"/>
                        </a:lnSpc>
                        <a:spcBef>
                          <a:spcPct val="0"/>
                        </a:spcBef>
                        <a:spcAft>
                          <a:spcPct val="0"/>
                        </a:spcAft>
                        <a:buClr>
                          <a:srgbClr val="FF9900"/>
                        </a:buClr>
                        <a:buSzTx/>
                        <a:buFontTx/>
                        <a:buNone/>
                        <a:tabLst/>
                      </a:pPr>
                      <a:r>
                        <a:rPr lang="en-US" sz="2400" b="1" kern="1200" dirty="0" smtClean="0">
                          <a:solidFill>
                            <a:schemeClr val="tx1"/>
                          </a:solidFill>
                          <a:effectLst>
                            <a:outerShdw blurRad="38100" dist="38100" dir="2700000" algn="tl">
                              <a:srgbClr val="C0C0C0"/>
                            </a:outerShdw>
                          </a:effectLst>
                          <a:latin typeface="+mn-lt"/>
                          <a:ea typeface="+mj-ea"/>
                          <a:cs typeface="+mj-cs"/>
                        </a:rPr>
                        <a:t>Officials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0533">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Assistant Director: 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err="1" smtClean="0">
                          <a:ln>
                            <a:noFill/>
                          </a:ln>
                          <a:solidFill>
                            <a:schemeClr val="tx1"/>
                          </a:solidFill>
                          <a:effectLst/>
                          <a:latin typeface="Arial" charset="0"/>
                        </a:rPr>
                        <a:t>Khabo</a:t>
                      </a:r>
                      <a:r>
                        <a:rPr kumimoji="0" lang="en-US" sz="1800" b="0" i="0" u="none" strike="noStrike" cap="none" normalizeH="0" baseline="0" dirty="0" smtClean="0">
                          <a:ln>
                            <a:noFill/>
                          </a:ln>
                          <a:solidFill>
                            <a:schemeClr val="tx1"/>
                          </a:solidFill>
                          <a:effectLst/>
                          <a:latin typeface="Arial" charset="0"/>
                        </a:rPr>
                        <a:t> Mhlanga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800" b="0" i="0" u="none" strike="noStrike" cap="none" normalizeH="0" baseline="0" dirty="0" smtClean="0">
                        <a:ln>
                          <a:noFill/>
                        </a:ln>
                        <a:solidFill>
                          <a:schemeClr val="tx2">
                            <a:lumMod val="75000"/>
                          </a:schemeClr>
                        </a:solidFill>
                        <a:effectLst/>
                        <a:latin typeface="Arial" charset="0"/>
                        <a:hlinkClick r:id="rId3"/>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2">
                              <a:lumMod val="75000"/>
                            </a:schemeClr>
                          </a:solidFill>
                          <a:effectLst/>
                          <a:latin typeface="Arial" charset="0"/>
                          <a:hlinkClick r:id="rId3"/>
                        </a:rPr>
                        <a:t>KMhlanga@thedtic.gov.za</a:t>
                      </a:r>
                      <a:endParaRPr kumimoji="0" lang="en-US" sz="1800" b="0" i="0" u="none" strike="noStrike" cap="none" normalizeH="0" baseline="0" dirty="0" smtClean="0">
                        <a:ln>
                          <a:noFill/>
                        </a:ln>
                        <a:solidFill>
                          <a:schemeClr val="tx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012 394 1349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Assistant Director:</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Applications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Judy </a:t>
                      </a:r>
                      <a:r>
                        <a:rPr kumimoji="0" lang="en-US" sz="1800" b="0" i="0" u="none" strike="noStrike" cap="none" normalizeH="0" baseline="0" dirty="0" err="1" smtClean="0">
                          <a:ln>
                            <a:noFill/>
                          </a:ln>
                          <a:solidFill>
                            <a:schemeClr val="tx1"/>
                          </a:solidFill>
                          <a:effectLst/>
                          <a:latin typeface="Arial" charset="0"/>
                        </a:rPr>
                        <a:t>Snyman</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2">
                              <a:lumMod val="75000"/>
                            </a:schemeClr>
                          </a:solidFill>
                          <a:effectLst/>
                          <a:latin typeface="Arial" charset="0"/>
                          <a:hlinkClick r:id="rId3"/>
                        </a:rPr>
                        <a:t>JSnyman@thedtic.gov.za</a:t>
                      </a:r>
                      <a:endParaRPr kumimoji="0" lang="en-US" sz="1800" b="0" i="0" u="none" strike="noStrike" cap="none" normalizeH="0" baseline="0" dirty="0" smtClean="0">
                        <a:ln>
                          <a:noFill/>
                        </a:ln>
                        <a:solidFill>
                          <a:schemeClr val="tx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012 394 1035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Trade &amp;  Industry Advisor: Applications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Samuel </a:t>
                      </a:r>
                      <a:r>
                        <a:rPr kumimoji="0" lang="en-US" sz="1800" b="0" i="0" u="none" strike="noStrike" cap="none" normalizeH="0" baseline="0" dirty="0" err="1" smtClean="0">
                          <a:ln>
                            <a:noFill/>
                          </a:ln>
                          <a:solidFill>
                            <a:schemeClr val="tx1"/>
                          </a:solidFill>
                          <a:effectLst/>
                          <a:latin typeface="Arial" charset="0"/>
                        </a:rPr>
                        <a:t>Tsheko</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Modise</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rgbClr val="FF0000"/>
                          </a:solidFill>
                          <a:effectLst/>
                          <a:latin typeface="Arial" charset="0"/>
                          <a:hlinkClick r:id="rId4"/>
                        </a:rPr>
                        <a:t>STModise@thedtic.gov.za</a:t>
                      </a:r>
                      <a:endParaRPr kumimoji="0" lang="en-US" sz="1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012 394 1651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0533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38400" y="304800"/>
            <a:ext cx="6400800" cy="990600"/>
          </a:xfrm>
        </p:spPr>
        <p:txBody>
          <a:bodyPr/>
          <a:lstStyle/>
          <a:p>
            <a:pPr>
              <a:defRPr/>
            </a:pPr>
            <a:r>
              <a:rPr lang="en-US" kern="1200" dirty="0"/>
              <a:t>CONTACT D</a:t>
            </a:r>
            <a:r>
              <a:rPr lang="en-US" kern="1200" dirty="0" smtClean="0"/>
              <a:t>ETAILS</a:t>
            </a:r>
            <a:endParaRPr lang="en-US" kern="1200" dirty="0"/>
          </a:p>
        </p:txBody>
      </p:sp>
      <p:graphicFrame>
        <p:nvGraphicFramePr>
          <p:cNvPr id="52274" name="Group 50"/>
          <p:cNvGraphicFramePr>
            <a:graphicFrameLocks noGrp="1"/>
          </p:cNvGraphicFramePr>
          <p:nvPr>
            <p:ph idx="1"/>
            <p:extLst>
              <p:ext uri="{D42A27DB-BD31-4B8C-83A1-F6EECF244321}">
                <p14:modId xmlns:p14="http://schemas.microsoft.com/office/powerpoint/2010/main" val="1596232520"/>
              </p:ext>
            </p:extLst>
          </p:nvPr>
        </p:nvGraphicFramePr>
        <p:xfrm>
          <a:off x="27430" y="1600200"/>
          <a:ext cx="9144002" cy="2743200"/>
        </p:xfrm>
        <a:graphic>
          <a:graphicData uri="http://schemas.openxmlformats.org/drawingml/2006/table">
            <a:tbl>
              <a:tblPr/>
              <a:tblGrid>
                <a:gridCol w="2334250">
                  <a:extLst>
                    <a:ext uri="{9D8B030D-6E8A-4147-A177-3AD203B41FA5}">
                      <a16:colId xmlns:a16="http://schemas.microsoft.com/office/drawing/2014/main" val="20000"/>
                    </a:ext>
                  </a:extLst>
                </a:gridCol>
                <a:gridCol w="1938648">
                  <a:extLst>
                    <a:ext uri="{9D8B030D-6E8A-4147-A177-3AD203B41FA5}">
                      <a16:colId xmlns:a16="http://schemas.microsoft.com/office/drawing/2014/main" val="20001"/>
                    </a:ext>
                  </a:extLst>
                </a:gridCol>
                <a:gridCol w="3076487">
                  <a:extLst>
                    <a:ext uri="{9D8B030D-6E8A-4147-A177-3AD203B41FA5}">
                      <a16:colId xmlns:a16="http://schemas.microsoft.com/office/drawing/2014/main" val="20002"/>
                    </a:ext>
                  </a:extLst>
                </a:gridCol>
                <a:gridCol w="1794617">
                  <a:extLst>
                    <a:ext uri="{9D8B030D-6E8A-4147-A177-3AD203B41FA5}">
                      <a16:colId xmlns:a16="http://schemas.microsoft.com/office/drawing/2014/main" val="20003"/>
                    </a:ext>
                  </a:extLst>
                </a:gridCol>
              </a:tblGrid>
              <a:tr h="1246909">
                <a:tc gridSpan="4">
                  <a:txBody>
                    <a:bodyPr/>
                    <a:lstStyle/>
                    <a:p>
                      <a:pPr marL="0" marR="0" lvl="0" indent="0" algn="ctr" defTabSz="914400" rtl="0" eaLnBrk="1" fontAlgn="base" latinLnBrk="0" hangingPunct="1">
                        <a:lnSpc>
                          <a:spcPct val="100000"/>
                        </a:lnSpc>
                        <a:spcBef>
                          <a:spcPct val="0"/>
                        </a:spcBef>
                        <a:spcAft>
                          <a:spcPct val="0"/>
                        </a:spcAft>
                        <a:buClr>
                          <a:srgbClr val="FF9900"/>
                        </a:buClr>
                        <a:buSzTx/>
                        <a:buFontTx/>
                        <a:buNone/>
                        <a:tabLst/>
                      </a:pPr>
                      <a:r>
                        <a:rPr lang="en-US" sz="2400" b="1" kern="1200" dirty="0" smtClean="0">
                          <a:solidFill>
                            <a:schemeClr val="tx1"/>
                          </a:solidFill>
                          <a:effectLst>
                            <a:outerShdw blurRad="38100" dist="38100" dir="2700000" algn="tl">
                              <a:srgbClr val="C0C0C0"/>
                            </a:outerShdw>
                          </a:effectLst>
                          <a:latin typeface="+mn-lt"/>
                          <a:ea typeface="+mj-ea"/>
                          <a:cs typeface="+mj-cs"/>
                        </a:rPr>
                        <a:t>EMIA: IFD</a:t>
                      </a:r>
                    </a:p>
                    <a:p>
                      <a:pPr marL="0" marR="0" lvl="0" indent="0" algn="ctr" defTabSz="914400" rtl="0" eaLnBrk="1" fontAlgn="base" latinLnBrk="0" hangingPunct="1">
                        <a:lnSpc>
                          <a:spcPct val="100000"/>
                        </a:lnSpc>
                        <a:spcBef>
                          <a:spcPct val="0"/>
                        </a:spcBef>
                        <a:spcAft>
                          <a:spcPct val="0"/>
                        </a:spcAft>
                        <a:buClr>
                          <a:srgbClr val="FF9900"/>
                        </a:buClr>
                        <a:buSzTx/>
                        <a:buFontTx/>
                        <a:buNone/>
                        <a:tabLst/>
                      </a:pPr>
                      <a:r>
                        <a:rPr lang="en-US" sz="2400" b="1" kern="1200" dirty="0" smtClean="0">
                          <a:solidFill>
                            <a:schemeClr val="tx1"/>
                          </a:solidFill>
                          <a:effectLst>
                            <a:outerShdw blurRad="38100" dist="38100" dir="2700000" algn="tl">
                              <a:srgbClr val="C0C0C0"/>
                            </a:outerShdw>
                          </a:effectLst>
                          <a:latin typeface="+mn-lt"/>
                          <a:ea typeface="+mj-ea"/>
                          <a:cs typeface="+mj-cs"/>
                        </a:rPr>
                        <a:t>CUSTOMER</a:t>
                      </a:r>
                      <a:r>
                        <a:rPr lang="en-US" sz="2400" b="1" kern="1200" baseline="0" dirty="0" smtClean="0">
                          <a:solidFill>
                            <a:schemeClr val="tx1"/>
                          </a:solidFill>
                          <a:effectLst>
                            <a:outerShdw blurRad="38100" dist="38100" dir="2700000" algn="tl">
                              <a:srgbClr val="C0C0C0"/>
                            </a:outerShdw>
                          </a:effectLst>
                          <a:latin typeface="+mn-lt"/>
                          <a:ea typeface="+mj-ea"/>
                          <a:cs typeface="+mj-cs"/>
                        </a:rPr>
                        <a:t> SERVICE</a:t>
                      </a:r>
                    </a:p>
                    <a:p>
                      <a:pPr marL="0" marR="0" lvl="0" indent="0" algn="ctr" defTabSz="914400" rtl="0" eaLnBrk="1" fontAlgn="base" latinLnBrk="0" hangingPunct="1">
                        <a:lnSpc>
                          <a:spcPct val="100000"/>
                        </a:lnSpc>
                        <a:spcBef>
                          <a:spcPct val="0"/>
                        </a:spcBef>
                        <a:spcAft>
                          <a:spcPct val="0"/>
                        </a:spcAft>
                        <a:buClr>
                          <a:srgbClr val="FF9900"/>
                        </a:buClr>
                        <a:buSzTx/>
                        <a:buFontTx/>
                        <a:buNone/>
                        <a:tabLst/>
                      </a:pPr>
                      <a:r>
                        <a:rPr lang="en-US" sz="2400" b="1" kern="1200" baseline="0" dirty="0" smtClean="0">
                          <a:solidFill>
                            <a:schemeClr val="tx1"/>
                          </a:solidFill>
                          <a:effectLst>
                            <a:outerShdw blurRad="38100" dist="38100" dir="2700000" algn="tl">
                              <a:srgbClr val="C0C0C0"/>
                            </a:outerShdw>
                          </a:effectLst>
                          <a:latin typeface="+mn-lt"/>
                          <a:ea typeface="+mj-ea"/>
                          <a:cs typeface="+mj-cs"/>
                        </a:rPr>
                        <a:t>APPLICATIONS &amp; CLAIMS </a:t>
                      </a:r>
                      <a:endParaRPr lang="en-US" sz="2400" b="1" kern="1200" dirty="0" smtClean="0">
                        <a:solidFill>
                          <a:schemeClr val="tx1"/>
                        </a:solidFill>
                        <a:effectLst>
                          <a:outerShdw blurRad="38100" dist="38100" dir="2700000" algn="tl">
                            <a:srgbClr val="C0C0C0"/>
                          </a:outerShdw>
                        </a:effectLst>
                        <a:latin typeface="+mn-lt"/>
                        <a:ea typeface="+mj-ea"/>
                        <a:cs typeface="+mj-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96291">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800" b="1" i="0" u="none" strike="noStrike" cap="none" normalizeH="0" baseline="0" dirty="0" smtClean="0">
                          <a:ln>
                            <a:noFill/>
                          </a:ln>
                          <a:solidFill>
                            <a:schemeClr val="tx1"/>
                          </a:solidFill>
                          <a:effectLst/>
                          <a:latin typeface="Arial" charset="0"/>
                        </a:rPr>
                        <a:t>CUSTOMER RELATIONS REPRESENTATIVE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PUMZO SIVE  TSHIKITSHWA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Tx/>
                        <a:buNone/>
                        <a:tabLst/>
                      </a:pPr>
                      <a:endParaRPr kumimoji="0" lang="en-US" sz="1800" b="0" i="0" u="none" strike="noStrike" cap="none" normalizeH="0" baseline="0" dirty="0" smtClean="0">
                        <a:ln>
                          <a:noFill/>
                        </a:ln>
                        <a:solidFill>
                          <a:schemeClr val="tx2">
                            <a:lumMod val="75000"/>
                          </a:schemeClr>
                        </a:solidFill>
                        <a:effectLst/>
                        <a:latin typeface="Arial" charset="0"/>
                        <a:hlinkClick r:id="rId3"/>
                      </a:endParaRPr>
                    </a:p>
                    <a:p>
                      <a:pPr marL="0" marR="0" lvl="0" indent="0" algn="ctr"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rgbClr val="FF0000"/>
                          </a:solidFill>
                          <a:effectLst/>
                          <a:latin typeface="Arial" charset="0"/>
                          <a:hlinkClick r:id="rId3"/>
                        </a:rPr>
                        <a:t>PTshikitshwa@thedtic.gov.za</a:t>
                      </a:r>
                      <a:endParaRPr kumimoji="0" lang="en-US" sz="16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012 394 1249</a:t>
                      </a:r>
                    </a:p>
                    <a:p>
                      <a:pPr marL="0" marR="0" lvl="0" indent="0" algn="ctr" defTabSz="914400" rtl="0" eaLnBrk="0" fontAlgn="base" latinLnBrk="0" hangingPunct="0">
                        <a:lnSpc>
                          <a:spcPct val="100000"/>
                        </a:lnSpc>
                        <a:spcBef>
                          <a:spcPct val="20000"/>
                        </a:spcBef>
                        <a:spcAft>
                          <a:spcPct val="0"/>
                        </a:spcAft>
                        <a:buClr>
                          <a:srgbClr val="FF9900"/>
                        </a:buClr>
                        <a:buSzTx/>
                        <a:buFontTx/>
                        <a:buNone/>
                        <a:tabLst/>
                      </a:pPr>
                      <a:r>
                        <a:rPr kumimoji="0" lang="en-US" sz="1800" b="0" i="0" u="none" strike="noStrike" cap="none" normalizeH="0" baseline="0" dirty="0" smtClean="0">
                          <a:ln>
                            <a:noFill/>
                          </a:ln>
                          <a:solidFill>
                            <a:schemeClr val="tx1"/>
                          </a:solidFill>
                          <a:effectLst/>
                          <a:latin typeface="Arial" charset="0"/>
                        </a:rPr>
                        <a:t>082 903 6129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15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678" y="381000"/>
            <a:ext cx="7772400" cy="1143000"/>
          </a:xfrm>
        </p:spPr>
        <p:txBody>
          <a:bodyPr/>
          <a:lstStyle/>
          <a:p>
            <a:r>
              <a:rPr lang="en-ZA" sz="3200" dirty="0" smtClean="0">
                <a:effectLst/>
              </a:rPr>
              <a:t>OBJECTIVES</a:t>
            </a:r>
            <a:endParaRPr lang="en-ZA" sz="3200" dirty="0">
              <a:effectLst/>
            </a:endParaRPr>
          </a:p>
        </p:txBody>
      </p:sp>
      <p:sp>
        <p:nvSpPr>
          <p:cNvPr id="3" name="Content Placeholder 2"/>
          <p:cNvSpPr>
            <a:spLocks noGrp="1"/>
          </p:cNvSpPr>
          <p:nvPr>
            <p:ph idx="1"/>
          </p:nvPr>
        </p:nvSpPr>
        <p:spPr>
          <a:xfrm>
            <a:off x="0" y="1524000"/>
            <a:ext cx="6178658" cy="5181600"/>
          </a:xfrm>
        </p:spPr>
        <p:txBody>
          <a:bodyPr/>
          <a:lstStyle/>
          <a:p>
            <a:r>
              <a:rPr lang="en-ZA" sz="2400" dirty="0" smtClean="0">
                <a:solidFill>
                  <a:schemeClr val="tx1"/>
                </a:solidFill>
                <a:latin typeface="Arial" panose="020B0604020202020204" pitchFamily="34" charset="0"/>
                <a:cs typeface="Arial" panose="020B0604020202020204" pitchFamily="34" charset="0"/>
              </a:rPr>
              <a:t>Provide </a:t>
            </a:r>
            <a:r>
              <a:rPr lang="en-ZA" sz="2400" dirty="0">
                <a:solidFill>
                  <a:schemeClr val="tx1"/>
                </a:solidFill>
                <a:latin typeface="Arial" panose="020B0604020202020204" pitchFamily="34" charset="0"/>
                <a:cs typeface="Arial" panose="020B0604020202020204" pitchFamily="34" charset="0"/>
              </a:rPr>
              <a:t>marketing assistance to </a:t>
            </a:r>
            <a:r>
              <a:rPr lang="en-ZA" sz="2400" dirty="0" smtClean="0">
                <a:solidFill>
                  <a:schemeClr val="tx1"/>
                </a:solidFill>
                <a:latin typeface="Arial" panose="020B0604020202020204" pitchFamily="34" charset="0"/>
                <a:cs typeface="Arial" panose="020B0604020202020204" pitchFamily="34" charset="0"/>
              </a:rPr>
              <a:t>develop new </a:t>
            </a:r>
            <a:r>
              <a:rPr lang="en-ZA" sz="2400" dirty="0">
                <a:solidFill>
                  <a:schemeClr val="tx1"/>
                </a:solidFill>
                <a:latin typeface="Arial" panose="020B0604020202020204" pitchFamily="34" charset="0"/>
                <a:cs typeface="Arial" panose="020B0604020202020204" pitchFamily="34" charset="0"/>
              </a:rPr>
              <a:t>and grow existing export markets;</a:t>
            </a:r>
          </a:p>
          <a:p>
            <a:r>
              <a:rPr lang="en-ZA" sz="2400" dirty="0" smtClean="0">
                <a:solidFill>
                  <a:schemeClr val="tx1"/>
                </a:solidFill>
                <a:latin typeface="Arial" panose="020B0604020202020204" pitchFamily="34" charset="0"/>
                <a:cs typeface="Arial" panose="020B0604020202020204" pitchFamily="34" charset="0"/>
              </a:rPr>
              <a:t>Assist </a:t>
            </a:r>
            <a:r>
              <a:rPr lang="en-ZA" sz="2400" dirty="0">
                <a:solidFill>
                  <a:schemeClr val="tx1"/>
                </a:solidFill>
                <a:latin typeface="Arial" panose="020B0604020202020204" pitchFamily="34" charset="0"/>
                <a:cs typeface="Arial" panose="020B0604020202020204" pitchFamily="34" charset="0"/>
              </a:rPr>
              <a:t>with the identification of </a:t>
            </a:r>
            <a:r>
              <a:rPr lang="en-ZA" sz="2400" dirty="0" smtClean="0">
                <a:solidFill>
                  <a:schemeClr val="tx1"/>
                </a:solidFill>
                <a:latin typeface="Arial" panose="020B0604020202020204" pitchFamily="34" charset="0"/>
                <a:cs typeface="Arial" panose="020B0604020202020204" pitchFamily="34" charset="0"/>
              </a:rPr>
              <a:t>new export </a:t>
            </a:r>
            <a:r>
              <a:rPr lang="en-ZA" sz="2400" dirty="0">
                <a:solidFill>
                  <a:schemeClr val="tx1"/>
                </a:solidFill>
                <a:latin typeface="Arial" panose="020B0604020202020204" pitchFamily="34" charset="0"/>
                <a:cs typeface="Arial" panose="020B0604020202020204" pitchFamily="34" charset="0"/>
              </a:rPr>
              <a:t>markets through market research;</a:t>
            </a:r>
          </a:p>
          <a:p>
            <a:r>
              <a:rPr lang="en-ZA" sz="2400" dirty="0" smtClean="0">
                <a:solidFill>
                  <a:schemeClr val="tx1"/>
                </a:solidFill>
                <a:latin typeface="Arial" panose="020B0604020202020204" pitchFamily="34" charset="0"/>
                <a:cs typeface="Arial" panose="020B0604020202020204" pitchFamily="34" charset="0"/>
              </a:rPr>
              <a:t>Assist </a:t>
            </a:r>
            <a:r>
              <a:rPr lang="en-ZA" sz="2400" dirty="0">
                <a:solidFill>
                  <a:schemeClr val="tx1"/>
                </a:solidFill>
                <a:latin typeface="Arial" panose="020B0604020202020204" pitchFamily="34" charset="0"/>
                <a:cs typeface="Arial" panose="020B0604020202020204" pitchFamily="34" charset="0"/>
              </a:rPr>
              <a:t>companies to increase </a:t>
            </a:r>
            <a:r>
              <a:rPr lang="en-ZA" sz="2400" dirty="0" smtClean="0">
                <a:solidFill>
                  <a:schemeClr val="tx1"/>
                </a:solidFill>
                <a:latin typeface="Arial" panose="020B0604020202020204" pitchFamily="34" charset="0"/>
                <a:cs typeface="Arial" panose="020B0604020202020204" pitchFamily="34" charset="0"/>
              </a:rPr>
              <a:t>their competitiveness </a:t>
            </a:r>
            <a:r>
              <a:rPr lang="en-ZA" sz="2400" dirty="0">
                <a:solidFill>
                  <a:schemeClr val="tx1"/>
                </a:solidFill>
                <a:latin typeface="Arial" panose="020B0604020202020204" pitchFamily="34" charset="0"/>
                <a:cs typeface="Arial" panose="020B0604020202020204" pitchFamily="34" charset="0"/>
              </a:rPr>
              <a:t>by supporting </a:t>
            </a:r>
            <a:r>
              <a:rPr lang="en-ZA" sz="2400" dirty="0" smtClean="0">
                <a:solidFill>
                  <a:schemeClr val="tx1"/>
                </a:solidFill>
                <a:latin typeface="Arial" panose="020B0604020202020204" pitchFamily="34" charset="0"/>
                <a:cs typeface="Arial" panose="020B0604020202020204" pitchFamily="34" charset="0"/>
              </a:rPr>
              <a:t>patent registrations</a:t>
            </a:r>
            <a:r>
              <a:rPr lang="en-ZA" sz="2400" dirty="0">
                <a:solidFill>
                  <a:schemeClr val="tx1"/>
                </a:solidFill>
                <a:latin typeface="Arial" panose="020B0604020202020204" pitchFamily="34" charset="0"/>
                <a:cs typeface="Arial" panose="020B0604020202020204" pitchFamily="34" charset="0"/>
              </a:rPr>
              <a:t>, quality marks and </a:t>
            </a:r>
            <a:r>
              <a:rPr lang="en-ZA" sz="2400" dirty="0" smtClean="0">
                <a:solidFill>
                  <a:schemeClr val="tx1"/>
                </a:solidFill>
                <a:latin typeface="Arial" panose="020B0604020202020204" pitchFamily="34" charset="0"/>
                <a:cs typeface="Arial" panose="020B0604020202020204" pitchFamily="34" charset="0"/>
              </a:rPr>
              <a:t>product marks</a:t>
            </a:r>
            <a:r>
              <a:rPr lang="en-ZA" sz="2400" dirty="0">
                <a:solidFill>
                  <a:schemeClr val="tx1"/>
                </a:solidFill>
                <a:latin typeface="Arial" panose="020B0604020202020204" pitchFamily="34" charset="0"/>
                <a:cs typeface="Arial" panose="020B0604020202020204" pitchFamily="34" charset="0"/>
              </a:rPr>
              <a:t>;</a:t>
            </a:r>
          </a:p>
          <a:p>
            <a:r>
              <a:rPr lang="en-ZA" sz="2400" dirty="0" smtClean="0">
                <a:solidFill>
                  <a:schemeClr val="tx1"/>
                </a:solidFill>
                <a:latin typeface="Arial" panose="020B0604020202020204" pitchFamily="34" charset="0"/>
                <a:cs typeface="Arial" panose="020B0604020202020204" pitchFamily="34" charset="0"/>
              </a:rPr>
              <a:t>Assist </a:t>
            </a:r>
            <a:r>
              <a:rPr lang="en-ZA" sz="2400" dirty="0">
                <a:solidFill>
                  <a:schemeClr val="tx1"/>
                </a:solidFill>
                <a:latin typeface="Arial" panose="020B0604020202020204" pitchFamily="34" charset="0"/>
                <a:cs typeface="Arial" panose="020B0604020202020204" pitchFamily="34" charset="0"/>
              </a:rPr>
              <a:t>with facilitation to grow </a:t>
            </a:r>
            <a:r>
              <a:rPr lang="en-ZA" sz="2400" dirty="0" smtClean="0">
                <a:solidFill>
                  <a:schemeClr val="tx1"/>
                </a:solidFill>
                <a:latin typeface="Arial" panose="020B0604020202020204" pitchFamily="34" charset="0"/>
                <a:cs typeface="Arial" panose="020B0604020202020204" pitchFamily="34" charset="0"/>
              </a:rPr>
              <a:t>foreign direct </a:t>
            </a:r>
            <a:r>
              <a:rPr lang="en-ZA" sz="2400" dirty="0">
                <a:solidFill>
                  <a:schemeClr val="tx1"/>
                </a:solidFill>
                <a:latin typeface="Arial" panose="020B0604020202020204" pitchFamily="34" charset="0"/>
                <a:cs typeface="Arial" panose="020B0604020202020204" pitchFamily="34" charset="0"/>
              </a:rPr>
              <a:t>investment (FDI) through </a:t>
            </a:r>
            <a:r>
              <a:rPr lang="en-ZA" sz="2400" dirty="0" smtClean="0">
                <a:solidFill>
                  <a:schemeClr val="tx1"/>
                </a:solidFill>
                <a:latin typeface="Arial" panose="020B0604020202020204" pitchFamily="34" charset="0"/>
                <a:cs typeface="Arial" panose="020B0604020202020204" pitchFamily="34" charset="0"/>
              </a:rPr>
              <a:t>missions and </a:t>
            </a:r>
            <a:r>
              <a:rPr lang="en-ZA" sz="2400" dirty="0">
                <a:solidFill>
                  <a:schemeClr val="tx1"/>
                </a:solidFill>
                <a:latin typeface="Arial" panose="020B0604020202020204" pitchFamily="34" charset="0"/>
                <a:cs typeface="Arial" panose="020B0604020202020204" pitchFamily="34" charset="0"/>
              </a:rPr>
              <a:t>FDI research; </a:t>
            </a:r>
          </a:p>
        </p:txBody>
      </p:sp>
      <p:sp>
        <p:nvSpPr>
          <p:cNvPr id="4" name="Slide Number Placeholder 3"/>
          <p:cNvSpPr>
            <a:spLocks noGrp="1"/>
          </p:cNvSpPr>
          <p:nvPr>
            <p:ph type="sldNum" sz="quarter" idx="12"/>
          </p:nvPr>
        </p:nvSpPr>
        <p:spPr/>
        <p:txBody>
          <a:bodyPr/>
          <a:lstStyle/>
          <a:p>
            <a:pPr>
              <a:defRPr/>
            </a:pPr>
            <a:fld id="{B5A0ABFF-57FC-4967-A6C7-C49E0C3839EC}" type="slidenum">
              <a:rPr lang="en-US" smtClean="0"/>
              <a:pPr>
                <a:defRPr/>
              </a:pPr>
              <a:t>3</a:t>
            </a:fld>
            <a:endParaRPr lang="en-US" dirty="0"/>
          </a:p>
        </p:txBody>
      </p:sp>
      <p:sp>
        <p:nvSpPr>
          <p:cNvPr id="5" name="Right Brace 4"/>
          <p:cNvSpPr/>
          <p:nvPr/>
        </p:nvSpPr>
        <p:spPr bwMode="auto">
          <a:xfrm>
            <a:off x="6019800" y="1524000"/>
            <a:ext cx="1066800" cy="5029200"/>
          </a:xfrm>
          <a:prstGeom prst="rightBrace">
            <a:avLst/>
          </a:prstGeom>
          <a:solidFill>
            <a:schemeClr val="bg1"/>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TextBox 5"/>
          <p:cNvSpPr txBox="1"/>
          <p:nvPr/>
        </p:nvSpPr>
        <p:spPr>
          <a:xfrm rot="16200000">
            <a:off x="5345901" y="3590835"/>
            <a:ext cx="4724400" cy="1200329"/>
          </a:xfrm>
          <a:prstGeom prst="rect">
            <a:avLst/>
          </a:prstGeom>
          <a:noFill/>
        </p:spPr>
        <p:txBody>
          <a:bodyPr wrap="square" rtlCol="0">
            <a:spAutoFit/>
          </a:bodyPr>
          <a:lstStyle/>
          <a:p>
            <a:pPr algn="ctr"/>
            <a:r>
              <a:rPr lang="en-US" dirty="0" smtClean="0"/>
              <a:t>Increase the participation of black owned businesses and SMME’S to SA economy</a:t>
            </a:r>
            <a:endParaRPr lang="en-ZA" dirty="0"/>
          </a:p>
        </p:txBody>
      </p:sp>
    </p:spTree>
    <p:extLst>
      <p:ext uri="{BB962C8B-B14F-4D97-AF65-F5344CB8AC3E}">
        <p14:creationId xmlns:p14="http://schemas.microsoft.com/office/powerpoint/2010/main" val="3172370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2"/>
          </p:nvPr>
        </p:nvSpPr>
        <p:spPr>
          <a:noFill/>
        </p:spPr>
        <p:txBody>
          <a:bodyPr/>
          <a:lstStyle/>
          <a:p>
            <a:fld id="{1AE51088-EE3A-4F2D-9025-EC256498D595}" type="slidenum">
              <a:rPr lang="en-US" smtClean="0"/>
              <a:pPr/>
              <a:t>30</a:t>
            </a:fld>
            <a:endParaRPr lang="en-US" smtClean="0"/>
          </a:p>
        </p:txBody>
      </p:sp>
      <p:sp>
        <p:nvSpPr>
          <p:cNvPr id="55299" name="Text Box 4"/>
          <p:cNvSpPr txBox="1">
            <a:spLocks noChangeArrowheads="1"/>
          </p:cNvSpPr>
          <p:nvPr/>
        </p:nvSpPr>
        <p:spPr bwMode="auto">
          <a:xfrm>
            <a:off x="1828800" y="3048000"/>
            <a:ext cx="6019800" cy="2774950"/>
          </a:xfrm>
          <a:prstGeom prst="rect">
            <a:avLst/>
          </a:prstGeom>
          <a:noFill/>
          <a:ln w="9525">
            <a:noFill/>
            <a:miter lim="800000"/>
            <a:headEnd/>
            <a:tailEnd/>
          </a:ln>
        </p:spPr>
        <p:txBody>
          <a:bodyPr>
            <a:spAutoFit/>
          </a:bodyPr>
          <a:lstStyle/>
          <a:p>
            <a:pPr algn="ctr" eaLnBrk="0" hangingPunct="0">
              <a:spcBef>
                <a:spcPct val="50000"/>
              </a:spcBef>
            </a:pPr>
            <a:r>
              <a:rPr lang="en-US" sz="3200" b="0" dirty="0">
                <a:latin typeface="Arial Black"/>
              </a:rPr>
              <a:t>Contact </a:t>
            </a:r>
            <a:r>
              <a:rPr lang="en-US" sz="3200" b="0" dirty="0" smtClean="0">
                <a:latin typeface="Arial Black"/>
              </a:rPr>
              <a:t>Centre</a:t>
            </a:r>
            <a:endParaRPr lang="en-US" sz="3200" b="0" dirty="0">
              <a:latin typeface="Arial Black"/>
            </a:endParaRPr>
          </a:p>
          <a:p>
            <a:pPr algn="ctr" eaLnBrk="0" hangingPunct="0">
              <a:spcBef>
                <a:spcPct val="50000"/>
              </a:spcBef>
            </a:pPr>
            <a:r>
              <a:rPr lang="en-US" sz="3200" b="0" dirty="0">
                <a:latin typeface="Arial Black"/>
              </a:rPr>
              <a:t>0861 843 384</a:t>
            </a:r>
          </a:p>
          <a:p>
            <a:pPr algn="ctr" eaLnBrk="0" hangingPunct="0">
              <a:spcBef>
                <a:spcPct val="50000"/>
              </a:spcBef>
            </a:pPr>
            <a:r>
              <a:rPr lang="en-US" sz="3200" b="0" dirty="0">
                <a:latin typeface="Arial Black"/>
              </a:rPr>
              <a:t>Website</a:t>
            </a:r>
          </a:p>
          <a:p>
            <a:pPr algn="ctr" eaLnBrk="0" hangingPunct="0">
              <a:spcBef>
                <a:spcPct val="50000"/>
              </a:spcBef>
            </a:pPr>
            <a:r>
              <a:rPr lang="en-US" sz="3200" b="0" dirty="0" smtClean="0">
                <a:latin typeface="Arial Black"/>
              </a:rPr>
              <a:t>www.thedtic.gov.za</a:t>
            </a:r>
            <a:endParaRPr lang="en-US" sz="3200" b="0" dirty="0">
              <a:latin typeface="Arial Black"/>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5715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311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2049"/>
            <a:ext cx="7772400" cy="1143000"/>
          </a:xfrm>
        </p:spPr>
        <p:txBody>
          <a:bodyPr/>
          <a:lstStyle/>
          <a:p>
            <a:r>
              <a:rPr lang="en-US" b="0" dirty="0"/>
              <a:t>COURIER ADDRESS: </a:t>
            </a:r>
            <a:br>
              <a:rPr lang="en-US" b="0" dirty="0"/>
            </a:br>
            <a:endParaRPr lang="en-ZA" dirty="0"/>
          </a:p>
        </p:txBody>
      </p:sp>
      <p:sp>
        <p:nvSpPr>
          <p:cNvPr id="3" name="Slide Number Placeholder 2"/>
          <p:cNvSpPr>
            <a:spLocks noGrp="1"/>
          </p:cNvSpPr>
          <p:nvPr>
            <p:ph type="sldNum" sz="quarter" idx="12"/>
          </p:nvPr>
        </p:nvSpPr>
        <p:spPr/>
        <p:txBody>
          <a:bodyPr/>
          <a:lstStyle/>
          <a:p>
            <a:pPr>
              <a:defRPr/>
            </a:pPr>
            <a:fld id="{E47A1EFB-9E3C-4B90-AB8E-A1857061DCED}" type="slidenum">
              <a:rPr lang="en-US" smtClean="0"/>
              <a:pPr>
                <a:defRPr/>
              </a:pPr>
              <a:t>31</a:t>
            </a:fld>
            <a:endParaRPr lang="en-US" dirty="0"/>
          </a:p>
        </p:txBody>
      </p:sp>
      <p:sp>
        <p:nvSpPr>
          <p:cNvPr id="4" name="Rectangle 3"/>
          <p:cNvSpPr/>
          <p:nvPr/>
        </p:nvSpPr>
        <p:spPr>
          <a:xfrm>
            <a:off x="457200" y="1964353"/>
            <a:ext cx="8153400" cy="4339650"/>
          </a:xfrm>
          <a:prstGeom prst="rect">
            <a:avLst/>
          </a:prstGeom>
        </p:spPr>
        <p:txBody>
          <a:bodyPr wrap="square">
            <a:spAutoFit/>
          </a:bodyPr>
          <a:lstStyle/>
          <a:p>
            <a:pPr algn="ctr" eaLnBrk="0" hangingPunct="0">
              <a:spcBef>
                <a:spcPct val="50000"/>
              </a:spcBef>
            </a:pPr>
            <a:r>
              <a:rPr lang="en-US" b="0" dirty="0">
                <a:latin typeface="Arial Black"/>
              </a:rPr>
              <a:t>t</a:t>
            </a:r>
            <a:r>
              <a:rPr lang="en-US" b="0" dirty="0" smtClean="0">
                <a:latin typeface="Arial Black"/>
              </a:rPr>
              <a:t>he </a:t>
            </a:r>
            <a:r>
              <a:rPr lang="en-US" dirty="0" err="1" smtClean="0">
                <a:latin typeface="Arial Black"/>
              </a:rPr>
              <a:t>dtic</a:t>
            </a:r>
            <a:r>
              <a:rPr lang="en-US" dirty="0" smtClean="0">
                <a:latin typeface="Arial Black"/>
              </a:rPr>
              <a:t> </a:t>
            </a:r>
            <a:r>
              <a:rPr lang="en-US" dirty="0" smtClean="0">
                <a:latin typeface="Arial" panose="020B0604020202020204" pitchFamily="34" charset="0"/>
                <a:cs typeface="Arial" panose="020B0604020202020204" pitchFamily="34" charset="0"/>
              </a:rPr>
              <a:t>CAMPUS</a:t>
            </a:r>
          </a:p>
          <a:p>
            <a:pPr algn="ctr" eaLnBrk="0" hangingPunct="0">
              <a:spcBef>
                <a:spcPct val="50000"/>
              </a:spcBef>
            </a:pPr>
            <a:r>
              <a:rPr lang="en-US" dirty="0" smtClean="0">
                <a:latin typeface="Arial" panose="020B0604020202020204" pitchFamily="34" charset="0"/>
                <a:cs typeface="Arial" panose="020B0604020202020204" pitchFamily="34" charset="0"/>
              </a:rPr>
              <a:t>MAPUNGUBWE</a:t>
            </a:r>
          </a:p>
          <a:p>
            <a:pPr algn="ctr" eaLnBrk="0" hangingPunct="0">
              <a:spcBef>
                <a:spcPct val="50000"/>
              </a:spcBef>
            </a:pPr>
            <a:r>
              <a:rPr lang="en-US" dirty="0" smtClean="0">
                <a:latin typeface="Arial" panose="020B0604020202020204" pitchFamily="34" charset="0"/>
                <a:cs typeface="Arial" panose="020B0604020202020204" pitchFamily="34" charset="0"/>
              </a:rPr>
              <a:t>BLOCK </a:t>
            </a:r>
            <a:r>
              <a:rPr lang="en-US" dirty="0">
                <a:latin typeface="Arial" panose="020B0604020202020204" pitchFamily="34" charset="0"/>
                <a:cs typeface="Arial" panose="020B0604020202020204" pitchFamily="34" charset="0"/>
              </a:rPr>
              <a:t>A </a:t>
            </a:r>
            <a:endParaRPr lang="en-US" dirty="0" smtClean="0">
              <a:latin typeface="Arial" panose="020B0604020202020204" pitchFamily="34" charset="0"/>
              <a:cs typeface="Arial" panose="020B0604020202020204" pitchFamily="34" charset="0"/>
            </a:endParaRPr>
          </a:p>
          <a:p>
            <a:pPr algn="ctr" eaLnBrk="0" hangingPunct="0">
              <a:spcBef>
                <a:spcPct val="50000"/>
              </a:spcBef>
            </a:pPr>
            <a:r>
              <a:rPr lang="en-US" dirty="0" smtClean="0">
                <a:latin typeface="Arial" panose="020B0604020202020204" pitchFamily="34" charset="0"/>
                <a:cs typeface="Arial" panose="020B0604020202020204" pitchFamily="34" charset="0"/>
              </a:rPr>
              <a:t>UTANGAMIRI BUILDING </a:t>
            </a:r>
            <a:endParaRPr lang="en-US" dirty="0">
              <a:latin typeface="Arial" panose="020B0604020202020204" pitchFamily="34" charset="0"/>
              <a:cs typeface="Arial" panose="020B0604020202020204" pitchFamily="34" charset="0"/>
            </a:endParaRPr>
          </a:p>
          <a:p>
            <a:pPr algn="ctr" eaLnBrk="0" hangingPunct="0">
              <a:spcBef>
                <a:spcPct val="50000"/>
              </a:spcBef>
            </a:pPr>
            <a:r>
              <a:rPr lang="en-US" dirty="0">
                <a:latin typeface="Arial" panose="020B0604020202020204" pitchFamily="34" charset="0"/>
                <a:cs typeface="Arial" panose="020B0604020202020204" pitchFamily="34" charset="0"/>
              </a:rPr>
              <a:t>12 ROBERT SOBUKWE SUNNYSIDE </a:t>
            </a:r>
          </a:p>
          <a:p>
            <a:pPr algn="ctr" eaLnBrk="0" hangingPunct="0">
              <a:spcBef>
                <a:spcPct val="50000"/>
              </a:spcBef>
            </a:pPr>
            <a:r>
              <a:rPr lang="en-US" dirty="0">
                <a:latin typeface="Arial" panose="020B0604020202020204" pitchFamily="34" charset="0"/>
                <a:cs typeface="Arial" panose="020B0604020202020204" pitchFamily="34" charset="0"/>
              </a:rPr>
              <a:t>PRETORIA </a:t>
            </a:r>
          </a:p>
          <a:p>
            <a:pPr algn="ctr" eaLnBrk="0" hangingPunct="0">
              <a:spcBef>
                <a:spcPct val="50000"/>
              </a:spcBef>
            </a:pPr>
            <a:r>
              <a:rPr lang="en-US" dirty="0">
                <a:latin typeface="Arial" panose="020B0604020202020204" pitchFamily="34" charset="0"/>
                <a:cs typeface="Arial" panose="020B0604020202020204" pitchFamily="34" charset="0"/>
              </a:rPr>
              <a:t>GAUTENG</a:t>
            </a:r>
            <a:r>
              <a:rPr lang="en-US" b="0" dirty="0">
                <a:latin typeface="Arial" panose="020B0604020202020204" pitchFamily="34" charset="0"/>
                <a:cs typeface="Arial" panose="020B0604020202020204" pitchFamily="34" charset="0"/>
              </a:rPr>
              <a:t> </a:t>
            </a:r>
          </a:p>
          <a:p>
            <a:pPr algn="ctr" eaLnBrk="0" hangingPunct="0">
              <a:spcBef>
                <a:spcPct val="50000"/>
              </a:spcBef>
            </a:pPr>
            <a:r>
              <a:rPr lang="en-US" dirty="0">
                <a:latin typeface="Arial" panose="020B0604020202020204" pitchFamily="34" charset="0"/>
                <a:cs typeface="Arial" panose="020B0604020202020204" pitchFamily="34" charset="0"/>
              </a:rPr>
              <a:t>0002</a:t>
            </a:r>
          </a:p>
        </p:txBody>
      </p:sp>
    </p:spTree>
    <p:extLst>
      <p:ext uri="{BB962C8B-B14F-4D97-AF65-F5344CB8AC3E}">
        <p14:creationId xmlns:p14="http://schemas.microsoft.com/office/powerpoint/2010/main" val="857598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lgn="ctr">
              <a:buNone/>
            </a:pPr>
            <a:r>
              <a:rPr lang="en-US" sz="9600" dirty="0" smtClean="0">
                <a:solidFill>
                  <a:srgbClr val="663300"/>
                </a:solidFill>
              </a:rPr>
              <a:t>Thank you</a:t>
            </a:r>
            <a:endParaRPr lang="en-ZA" sz="9600" dirty="0">
              <a:solidFill>
                <a:srgbClr val="663300"/>
              </a:solidFill>
            </a:endParaRPr>
          </a:p>
        </p:txBody>
      </p:sp>
      <p:sp>
        <p:nvSpPr>
          <p:cNvPr id="4" name="Slide Number Placeholder 3"/>
          <p:cNvSpPr>
            <a:spLocks noGrp="1"/>
          </p:cNvSpPr>
          <p:nvPr>
            <p:ph type="sldNum" sz="quarter" idx="12"/>
          </p:nvPr>
        </p:nvSpPr>
        <p:spPr/>
        <p:txBody>
          <a:bodyPr/>
          <a:lstStyle/>
          <a:p>
            <a:pPr>
              <a:defRPr/>
            </a:pPr>
            <a:fld id="{B5A0ABFF-57FC-4967-A6C7-C49E0C3839EC}" type="slidenum">
              <a:rPr lang="en-US" smtClean="0"/>
              <a:pPr>
                <a:defRPr/>
              </a:pPr>
              <a:t>32</a:t>
            </a:fld>
            <a:endParaRPr lang="en-US" dirty="0"/>
          </a:p>
        </p:txBody>
      </p:sp>
    </p:spTree>
    <p:extLst>
      <p:ext uri="{BB962C8B-B14F-4D97-AF65-F5344CB8AC3E}">
        <p14:creationId xmlns:p14="http://schemas.microsoft.com/office/powerpoint/2010/main" val="95496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6"/>
          <p:cNvSpPr>
            <a:spLocks noGrp="1"/>
          </p:cNvSpPr>
          <p:nvPr>
            <p:ph type="sldNum" sz="quarter" idx="12"/>
          </p:nvPr>
        </p:nvSpPr>
        <p:spPr>
          <a:noFill/>
        </p:spPr>
        <p:txBody>
          <a:bodyPr/>
          <a:lstStyle/>
          <a:p>
            <a:fld id="{7FE65905-E90B-403B-A7EE-72F82E55F923}" type="slidenum">
              <a:rPr lang="en-US" smtClean="0"/>
              <a:pPr/>
              <a:t>4</a:t>
            </a:fld>
            <a:endParaRPr lang="en-US" dirty="0" smtClean="0"/>
          </a:p>
        </p:txBody>
      </p:sp>
      <p:sp>
        <p:nvSpPr>
          <p:cNvPr id="27650" name="Rectangle 2"/>
          <p:cNvSpPr>
            <a:spLocks noGrp="1" noChangeArrowheads="1"/>
          </p:cNvSpPr>
          <p:nvPr>
            <p:ph type="title"/>
          </p:nvPr>
        </p:nvSpPr>
        <p:spPr>
          <a:xfrm>
            <a:off x="1905000" y="381000"/>
            <a:ext cx="7086600" cy="1143000"/>
          </a:xfrm>
        </p:spPr>
        <p:txBody>
          <a:bodyPr/>
          <a:lstStyle/>
          <a:p>
            <a:pPr eaLnBrk="1" hangingPunct="1"/>
            <a:r>
              <a:rPr lang="en-US" sz="3200" dirty="0">
                <a:effectLst/>
              </a:rPr>
              <a:t>EMIA OFFERINGS</a:t>
            </a:r>
          </a:p>
        </p:txBody>
      </p:sp>
      <p:graphicFrame>
        <p:nvGraphicFramePr>
          <p:cNvPr id="570409" name="Group 41"/>
          <p:cNvGraphicFramePr>
            <a:graphicFrameLocks noGrp="1"/>
          </p:cNvGraphicFramePr>
          <p:nvPr>
            <p:ph sz="half" idx="2"/>
            <p:extLst>
              <p:ext uri="{D42A27DB-BD31-4B8C-83A1-F6EECF244321}">
                <p14:modId xmlns:p14="http://schemas.microsoft.com/office/powerpoint/2010/main" val="3584998807"/>
              </p:ext>
            </p:extLst>
          </p:nvPr>
        </p:nvGraphicFramePr>
        <p:xfrm>
          <a:off x="838200" y="2209800"/>
          <a:ext cx="7010400" cy="3838257"/>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Individual Participation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66"/>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Project Funding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9933"/>
                        </a:gs>
                        <a:gs pos="100000">
                          <a:schemeClr val="bg1"/>
                        </a:gs>
                      </a:gsLst>
                      <a:lin ang="5400000" scaled="1"/>
                    </a:gradFill>
                  </a:tcPr>
                </a:tc>
                <a:extLst>
                  <a:ext uri="{0D108BD9-81ED-4DB2-BD59-A6C34878D82A}">
                    <a16:rowId xmlns:a16="http://schemas.microsoft.com/office/drawing/2014/main" val="10000"/>
                  </a:ext>
                </a:extLst>
              </a:tr>
              <a:tr h="627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Individual Exhibitions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Sector Specific Assistance Scheme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693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Foreign Direct Investment and Primary Market Research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349375" algn="l"/>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tab pos="1349375" algn="l"/>
                        </a:tabLst>
                      </a:pPr>
                      <a:r>
                        <a:rPr kumimoji="0" lang="en-US" sz="2400" b="0" i="0" u="none" strike="noStrike" cap="none" normalizeH="0" baseline="0" dirty="0" smtClean="0">
                          <a:ln>
                            <a:noFill/>
                          </a:ln>
                          <a:solidFill>
                            <a:schemeClr val="tx1"/>
                          </a:solidFill>
                          <a:effectLst/>
                          <a:latin typeface="Arial" charset="0"/>
                        </a:rPr>
                        <a:t>Capital Projects Feasibility Programme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Individual Inward Missions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GB"/>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3742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68" y="353568"/>
            <a:ext cx="7772400" cy="1143000"/>
          </a:xfrm>
        </p:spPr>
        <p:txBody>
          <a:bodyPr/>
          <a:lstStyle/>
          <a:p>
            <a:r>
              <a:rPr lang="en-US" sz="3200" dirty="0" smtClean="0">
                <a:effectLst/>
              </a:rPr>
              <a:t>INDIVIDUAL </a:t>
            </a:r>
            <a:br>
              <a:rPr lang="en-US" sz="3200" dirty="0" smtClean="0">
                <a:effectLst/>
              </a:rPr>
            </a:br>
            <a:r>
              <a:rPr lang="en-US" sz="3200" dirty="0" smtClean="0">
                <a:effectLst/>
              </a:rPr>
              <a:t>PARTICIPATION</a:t>
            </a:r>
            <a:r>
              <a:rPr lang="en-US" dirty="0" smtClean="0"/>
              <a:t> </a:t>
            </a:r>
            <a:endParaRPr lang="en-ZA" dirty="0"/>
          </a:p>
        </p:txBody>
      </p:sp>
      <p:sp>
        <p:nvSpPr>
          <p:cNvPr id="4" name="Slide Number Placeholder 3"/>
          <p:cNvSpPr>
            <a:spLocks noGrp="1"/>
          </p:cNvSpPr>
          <p:nvPr>
            <p:ph type="sldNum" sz="quarter" idx="12"/>
          </p:nvPr>
        </p:nvSpPr>
        <p:spPr/>
        <p:txBody>
          <a:bodyPr/>
          <a:lstStyle/>
          <a:p>
            <a:pPr>
              <a:defRPr/>
            </a:pPr>
            <a:fld id="{B5A0ABFF-57FC-4967-A6C7-C49E0C3839EC}" type="slidenum">
              <a:rPr lang="en-US" smtClean="0"/>
              <a:pPr>
                <a:defRPr/>
              </a:pPr>
              <a:t>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391167"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167" y="1524000"/>
            <a:ext cx="4724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21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553200" cy="1143000"/>
          </a:xfrm>
        </p:spPr>
        <p:txBody>
          <a:bodyPr/>
          <a:lstStyle/>
          <a:p>
            <a:pPr>
              <a:defRPr/>
            </a:pPr>
            <a:r>
              <a:rPr lang="en-US" sz="3200" dirty="0">
                <a:effectLst/>
              </a:rPr>
              <a:t>INDIVIDUAL PARTICIPATION</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1600" i="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609600" y="1981200"/>
            <a:ext cx="8229600" cy="4495800"/>
          </a:xfrm>
        </p:spPr>
        <p:txBody>
          <a:bodyPr/>
          <a:lstStyle/>
          <a:p>
            <a:pPr marL="0" indent="0">
              <a:buNone/>
              <a:defRPr/>
            </a:pPr>
            <a:r>
              <a:rPr lang="en-US" sz="2400" b="1" dirty="0">
                <a:solidFill>
                  <a:schemeClr val="tx1"/>
                </a:solidFill>
                <a:latin typeface="Arial" panose="020B0604020202020204" pitchFamily="34" charset="0"/>
                <a:cs typeface="Arial" panose="020B0604020202020204" pitchFamily="34" charset="0"/>
              </a:rPr>
              <a:t>Individual </a:t>
            </a:r>
            <a:r>
              <a:rPr lang="en-US" sz="2400" b="1" dirty="0" smtClean="0">
                <a:solidFill>
                  <a:schemeClr val="tx1"/>
                </a:solidFill>
                <a:latin typeface="Arial" panose="020B0604020202020204" pitchFamily="34" charset="0"/>
                <a:cs typeface="Arial" panose="020B0604020202020204" pitchFamily="34" charset="0"/>
              </a:rPr>
              <a:t>Exhibitions</a:t>
            </a:r>
          </a:p>
          <a:p>
            <a:pPr lvl="1" algn="just">
              <a:lnSpc>
                <a:spcPct val="150000"/>
              </a:lnSpc>
              <a:buFont typeface="Arial" pitchFamily="34" charset="0"/>
              <a:buChar char="•"/>
              <a:defRPr/>
            </a:pPr>
            <a:r>
              <a:rPr lang="en-ZA" sz="1800" dirty="0">
                <a:solidFill>
                  <a:schemeClr val="tx1"/>
                </a:solidFill>
                <a:latin typeface="Arial" panose="020B0604020202020204" pitchFamily="34" charset="0"/>
                <a:cs typeface="Arial" panose="020B0604020202020204" pitchFamily="34" charset="0"/>
              </a:rPr>
              <a:t>Assistance is granted to individual exporters to exhibit </a:t>
            </a:r>
            <a:r>
              <a:rPr lang="en-ZA" sz="1800" dirty="0" smtClean="0">
                <a:solidFill>
                  <a:schemeClr val="tx1"/>
                </a:solidFill>
                <a:latin typeface="Arial" panose="020B0604020202020204" pitchFamily="34" charset="0"/>
                <a:cs typeface="Arial" panose="020B0604020202020204" pitchFamily="34" charset="0"/>
              </a:rPr>
              <a:t>products and services </a:t>
            </a:r>
            <a:r>
              <a:rPr lang="en-ZA" sz="1800" dirty="0">
                <a:solidFill>
                  <a:schemeClr val="tx1"/>
                </a:solidFill>
                <a:latin typeface="Arial" panose="020B0604020202020204" pitchFamily="34" charset="0"/>
                <a:cs typeface="Arial" panose="020B0604020202020204" pitchFamily="34" charset="0"/>
              </a:rPr>
              <a:t>at recognised exhibitions abroad where TISA does not provide for a national pavilion </a:t>
            </a:r>
            <a:endParaRPr lang="en-US" sz="1800" dirty="0">
              <a:solidFill>
                <a:schemeClr val="tx1"/>
              </a:solidFill>
              <a:latin typeface="Arial" panose="020B0604020202020204" pitchFamily="34" charset="0"/>
              <a:cs typeface="Arial" panose="020B0604020202020204" pitchFamily="34" charset="0"/>
            </a:endParaRPr>
          </a:p>
          <a:p>
            <a:pPr marL="0" indent="0">
              <a:buNone/>
              <a:defRPr/>
            </a:pPr>
            <a:endParaRPr lang="en-US" sz="2400" b="1" dirty="0" smtClean="0">
              <a:solidFill>
                <a:schemeClr val="tx1"/>
              </a:solidFill>
              <a:latin typeface="Arial" panose="020B0604020202020204" pitchFamily="34" charset="0"/>
              <a:cs typeface="Arial" panose="020B0604020202020204" pitchFamily="34" charset="0"/>
            </a:endParaRPr>
          </a:p>
          <a:p>
            <a:pPr marL="0" indent="0">
              <a:buNone/>
              <a:defRPr/>
            </a:pPr>
            <a:r>
              <a:rPr lang="en-US" sz="2400" b="1" dirty="0">
                <a:solidFill>
                  <a:schemeClr val="tx1"/>
                </a:solidFill>
                <a:latin typeface="Arial" panose="020B0604020202020204" pitchFamily="34" charset="0"/>
                <a:cs typeface="Arial" panose="020B0604020202020204" pitchFamily="34" charset="0"/>
              </a:rPr>
              <a:t>Primary Market Research &amp; Foreign Direct </a:t>
            </a:r>
            <a:r>
              <a:rPr lang="en-US" sz="2400" b="1" dirty="0" smtClean="0">
                <a:solidFill>
                  <a:schemeClr val="tx1"/>
                </a:solidFill>
                <a:latin typeface="Arial" panose="020B0604020202020204" pitchFamily="34" charset="0"/>
                <a:cs typeface="Arial" panose="020B0604020202020204" pitchFamily="34" charset="0"/>
              </a:rPr>
              <a:t> Investment</a:t>
            </a:r>
          </a:p>
          <a:p>
            <a:pPr lvl="1" algn="just">
              <a:lnSpc>
                <a:spcPct val="150000"/>
              </a:lnSpc>
              <a:buFont typeface="Arial" pitchFamily="34" charset="0"/>
              <a:buChar char="•"/>
              <a:defRPr/>
            </a:pPr>
            <a:r>
              <a:rPr lang="en-US" sz="1800" dirty="0" smtClean="0">
                <a:solidFill>
                  <a:schemeClr val="tx1"/>
                </a:solidFill>
                <a:latin typeface="Arial" panose="020B0604020202020204" pitchFamily="34" charset="0"/>
                <a:cs typeface="Arial" panose="020B0604020202020204" pitchFamily="34" charset="0"/>
              </a:rPr>
              <a:t>Assistance is provided to partially compensate exporters for costs incurred in developing new export markets and to recruit new foreign direct investment into S.A through personal contact by visiting potential investors in foreign countries</a:t>
            </a:r>
          </a:p>
          <a:p>
            <a:pPr marL="857250" lvl="1" indent="-457200" algn="just" eaLnBrk="1" hangingPunct="1">
              <a:defRPr/>
            </a:pPr>
            <a:endParaRPr lang="en-US" sz="2000" b="1" dirty="0" smtClean="0">
              <a:solidFill>
                <a:schemeClr val="tx1"/>
              </a:solidFill>
            </a:endParaRPr>
          </a:p>
          <a:p>
            <a:pPr lvl="1">
              <a:buFontTx/>
              <a:buNone/>
              <a:defRPr/>
            </a:pPr>
            <a:endParaRPr lang="en-US" sz="2000" dirty="0" smtClean="0">
              <a:solidFill>
                <a:schemeClr val="tx1"/>
              </a:solidFill>
            </a:endParaRPr>
          </a:p>
          <a:p>
            <a:pPr lvl="1">
              <a:defRPr/>
            </a:pPr>
            <a:endParaRPr lang="en-US" sz="2000" dirty="0">
              <a:solidFill>
                <a:schemeClr val="tx1"/>
              </a:solidFill>
            </a:endParaRPr>
          </a:p>
        </p:txBody>
      </p:sp>
      <p:sp>
        <p:nvSpPr>
          <p:cNvPr id="32771" name="Slide Number Placeholder 3"/>
          <p:cNvSpPr>
            <a:spLocks noGrp="1"/>
          </p:cNvSpPr>
          <p:nvPr>
            <p:ph type="sldNum" sz="quarter" idx="12"/>
          </p:nvPr>
        </p:nvSpPr>
        <p:spPr>
          <a:noFill/>
        </p:spPr>
        <p:txBody>
          <a:bodyPr/>
          <a:lstStyle/>
          <a:p>
            <a:fld id="{95F36BF1-DA8A-4BD0-BC09-F9C237C48497}" type="slidenum">
              <a:rPr lang="en-US" smtClean="0"/>
              <a:pPr/>
              <a:t>6</a:t>
            </a:fld>
            <a:endParaRPr lang="en-US" dirty="0" smtClean="0"/>
          </a:p>
        </p:txBody>
      </p:sp>
    </p:spTree>
    <p:extLst>
      <p:ext uri="{BB962C8B-B14F-4D97-AF65-F5344CB8AC3E}">
        <p14:creationId xmlns:p14="http://schemas.microsoft.com/office/powerpoint/2010/main" val="101470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p:spPr>
        <p:txBody>
          <a:bodyPr/>
          <a:lstStyle/>
          <a:p>
            <a:fld id="{51C9A3D5-5B38-4378-8AAE-ECF1601BC310}" type="slidenum">
              <a:rPr lang="en-US" smtClean="0"/>
              <a:pPr/>
              <a:t>7</a:t>
            </a:fld>
            <a:endParaRPr lang="en-US" dirty="0" smtClean="0"/>
          </a:p>
        </p:txBody>
      </p:sp>
      <p:sp>
        <p:nvSpPr>
          <p:cNvPr id="628738" name="Rectangle 2"/>
          <p:cNvSpPr>
            <a:spLocks noGrp="1" noChangeArrowheads="1"/>
          </p:cNvSpPr>
          <p:nvPr>
            <p:ph type="title"/>
          </p:nvPr>
        </p:nvSpPr>
        <p:spPr>
          <a:xfrm>
            <a:off x="2362200" y="381000"/>
            <a:ext cx="6781800" cy="1143000"/>
          </a:xfrm>
        </p:spPr>
        <p:txBody>
          <a:bodyPr/>
          <a:lstStyle/>
          <a:p>
            <a:pPr eaLnBrk="1" hangingPunct="1">
              <a:defRPr/>
            </a:pPr>
            <a:r>
              <a:rPr lang="en-US" sz="3200" dirty="0">
                <a:effectLst/>
              </a:rPr>
              <a:t>INDIVIDUAL PARTICIPATION</a:t>
            </a:r>
            <a:br>
              <a:rPr lang="en-US" sz="3200" dirty="0">
                <a:effectLst/>
              </a:rPr>
            </a:br>
            <a:r>
              <a:rPr lang="en-US" sz="2000" dirty="0">
                <a:effectLst/>
              </a:rPr>
              <a:t>continued</a:t>
            </a:r>
          </a:p>
        </p:txBody>
      </p:sp>
      <p:sp>
        <p:nvSpPr>
          <p:cNvPr id="33795" name="Rectangle 3"/>
          <p:cNvSpPr>
            <a:spLocks noGrp="1" noChangeArrowheads="1"/>
          </p:cNvSpPr>
          <p:nvPr>
            <p:ph type="body" idx="1"/>
          </p:nvPr>
        </p:nvSpPr>
        <p:spPr>
          <a:xfrm>
            <a:off x="152400" y="1981200"/>
            <a:ext cx="8305800" cy="4114800"/>
          </a:xfrm>
        </p:spPr>
        <p:txBody>
          <a:bodyPr/>
          <a:lstStyle/>
          <a:p>
            <a:pPr marL="0" indent="0">
              <a:lnSpc>
                <a:spcPct val="150000"/>
              </a:lnSpc>
              <a:buNone/>
              <a:defRPr/>
            </a:pPr>
            <a:r>
              <a:rPr lang="en-US" sz="2400" b="1" dirty="0">
                <a:solidFill>
                  <a:schemeClr val="tx1"/>
                </a:solidFill>
                <a:latin typeface="Arial" panose="020B0604020202020204" pitchFamily="34" charset="0"/>
                <a:cs typeface="Arial" panose="020B0604020202020204" pitchFamily="34" charset="0"/>
              </a:rPr>
              <a:t>Assistance under PMR is also extended towards  attending the following:</a:t>
            </a:r>
          </a:p>
          <a:p>
            <a:pPr lvl="1" algn="just">
              <a:lnSpc>
                <a:spcPct val="150000"/>
              </a:lnSpc>
              <a:buFont typeface="Arial" pitchFamily="34" charset="0"/>
              <a:buChar char="•"/>
              <a:defRPr/>
            </a:pPr>
            <a:r>
              <a:rPr lang="en-US" sz="1800" dirty="0">
                <a:solidFill>
                  <a:schemeClr val="tx1"/>
                </a:solidFill>
                <a:latin typeface="Arial" panose="020B0604020202020204" pitchFamily="34" charset="0"/>
                <a:cs typeface="Arial" panose="020B0604020202020204" pitchFamily="34" charset="0"/>
              </a:rPr>
              <a:t>Exhibition linked to </a:t>
            </a:r>
            <a:r>
              <a:rPr lang="en-US" sz="1800" dirty="0" smtClean="0">
                <a:solidFill>
                  <a:schemeClr val="tx1"/>
                </a:solidFill>
                <a:latin typeface="Arial" panose="020B0604020202020204" pitchFamily="34" charset="0"/>
                <a:cs typeface="Arial" panose="020B0604020202020204" pitchFamily="34" charset="0"/>
              </a:rPr>
              <a:t> Market research </a:t>
            </a:r>
            <a:endParaRPr lang="en-US" sz="1800" dirty="0">
              <a:solidFill>
                <a:schemeClr val="tx1"/>
              </a:solidFill>
              <a:latin typeface="Arial" panose="020B0604020202020204" pitchFamily="34" charset="0"/>
              <a:cs typeface="Arial" panose="020B0604020202020204" pitchFamily="34" charset="0"/>
            </a:endParaRPr>
          </a:p>
          <a:p>
            <a:pPr lvl="1" algn="just">
              <a:lnSpc>
                <a:spcPct val="150000"/>
              </a:lnSpc>
              <a:buFont typeface="Arial" pitchFamily="34" charset="0"/>
              <a:buChar char="•"/>
              <a:defRPr/>
            </a:pPr>
            <a:r>
              <a:rPr lang="en-US" sz="1800" dirty="0" smtClean="0">
                <a:solidFill>
                  <a:schemeClr val="tx1"/>
                </a:solidFill>
                <a:latin typeface="Arial" panose="020B0604020202020204" pitchFamily="34" charset="0"/>
                <a:cs typeface="Arial" panose="020B0604020202020204" pitchFamily="34" charset="0"/>
              </a:rPr>
              <a:t>Conference (Speaker)</a:t>
            </a:r>
            <a:endParaRPr lang="en-US" sz="1800" dirty="0">
              <a:solidFill>
                <a:schemeClr val="tx1"/>
              </a:solidFill>
              <a:latin typeface="Arial" panose="020B0604020202020204" pitchFamily="34" charset="0"/>
              <a:cs typeface="Arial" panose="020B0604020202020204" pitchFamily="34" charset="0"/>
            </a:endParaRPr>
          </a:p>
          <a:p>
            <a:pPr marL="0" indent="0" algn="just" eaLnBrk="1" hangingPunct="1">
              <a:lnSpc>
                <a:spcPct val="150000"/>
              </a:lnSpc>
              <a:buNone/>
              <a:defRPr/>
            </a:pPr>
            <a:r>
              <a:rPr lang="en-US" sz="2400" b="1" dirty="0" smtClean="0">
                <a:solidFill>
                  <a:schemeClr val="tx1"/>
                </a:solidFill>
                <a:latin typeface="Arial" panose="020B0604020202020204" pitchFamily="34" charset="0"/>
                <a:cs typeface="Arial" panose="020B0604020202020204" pitchFamily="34" charset="0"/>
              </a:rPr>
              <a:t>Registration </a:t>
            </a:r>
            <a:r>
              <a:rPr lang="en-US" sz="2400" b="1" dirty="0">
                <a:solidFill>
                  <a:schemeClr val="tx1"/>
                </a:solidFill>
                <a:latin typeface="Arial" panose="020B0604020202020204" pitchFamily="34" charset="0"/>
                <a:cs typeface="Arial" panose="020B0604020202020204" pitchFamily="34" charset="0"/>
              </a:rPr>
              <a:t>of patents, trade marks &amp; quality marks</a:t>
            </a:r>
          </a:p>
          <a:p>
            <a:pPr lvl="1" indent="-342900" algn="just" eaLnBrk="1" hangingPunct="1">
              <a:lnSpc>
                <a:spcPct val="150000"/>
              </a:lnSpc>
              <a:buFont typeface="Arial" pitchFamily="34" charset="0"/>
              <a:buChar char="•"/>
              <a:defRPr/>
            </a:pPr>
            <a:r>
              <a:rPr lang="en-US" sz="1800" dirty="0">
                <a:solidFill>
                  <a:schemeClr val="tx1"/>
                </a:solidFill>
                <a:latin typeface="Arial" panose="020B0604020202020204" pitchFamily="34" charset="0"/>
                <a:cs typeface="Arial" panose="020B0604020202020204" pitchFamily="34" charset="0"/>
              </a:rPr>
              <a:t>Assistance is provided to exporters for costs incurred relating to registration of a product in a foreign market</a:t>
            </a:r>
            <a:endParaRPr lang="en-US" sz="2000" dirty="0" smtClean="0">
              <a:solidFill>
                <a:schemeClr val="tx1"/>
              </a:solidFill>
              <a:latin typeface="Arial" panose="020B0604020202020204" pitchFamily="34" charset="0"/>
              <a:cs typeface="Arial" panose="020B0604020202020204" pitchFamily="34" charset="0"/>
            </a:endParaRPr>
          </a:p>
          <a:p>
            <a:pPr eaLnBrk="1" hangingPunct="1">
              <a:buFontTx/>
              <a:buNone/>
            </a:pPr>
            <a:endParaRPr lang="en-US" sz="2400" b="1" dirty="0" smtClean="0">
              <a:solidFill>
                <a:schemeClr val="tx1"/>
              </a:solidFill>
            </a:endParaRPr>
          </a:p>
        </p:txBody>
      </p:sp>
    </p:spTree>
    <p:extLst>
      <p:ext uri="{BB962C8B-B14F-4D97-AF65-F5344CB8AC3E}">
        <p14:creationId xmlns:p14="http://schemas.microsoft.com/office/powerpoint/2010/main" val="2938679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a:noFill/>
        </p:spPr>
        <p:txBody>
          <a:bodyPr/>
          <a:lstStyle/>
          <a:p>
            <a:fld id="{06192CBF-22A3-4FED-A045-848020A5CA07}" type="slidenum">
              <a:rPr lang="en-US" smtClean="0"/>
              <a:pPr/>
              <a:t>8</a:t>
            </a:fld>
            <a:endParaRPr lang="en-US" dirty="0" smtClean="0"/>
          </a:p>
        </p:txBody>
      </p:sp>
      <p:sp>
        <p:nvSpPr>
          <p:cNvPr id="571394" name="Rectangle 2"/>
          <p:cNvSpPr>
            <a:spLocks noGrp="1" noChangeArrowheads="1"/>
          </p:cNvSpPr>
          <p:nvPr>
            <p:ph type="title"/>
          </p:nvPr>
        </p:nvSpPr>
        <p:spPr>
          <a:xfrm>
            <a:off x="1676400" y="228600"/>
            <a:ext cx="7772400" cy="1143000"/>
          </a:xfrm>
        </p:spPr>
        <p:txBody>
          <a:bodyPr/>
          <a:lstStyle/>
          <a:p>
            <a:pPr eaLnBrk="1" hangingPunct="1">
              <a:defRPr/>
            </a:pPr>
            <a:r>
              <a:rPr lang="en-US" sz="3200" dirty="0">
                <a:effectLst/>
              </a:rPr>
              <a:t/>
            </a:r>
            <a:br>
              <a:rPr lang="en-US" sz="3200" dirty="0">
                <a:effectLst/>
              </a:rPr>
            </a:br>
            <a:r>
              <a:rPr lang="en-US" sz="3200" dirty="0">
                <a:effectLst/>
              </a:rPr>
              <a:t>ACTUAL ASSISTANCE </a:t>
            </a:r>
          </a:p>
        </p:txBody>
      </p:sp>
      <p:sp>
        <p:nvSpPr>
          <p:cNvPr id="571395" name="Rectangle 3"/>
          <p:cNvSpPr>
            <a:spLocks noGrp="1" noChangeArrowheads="1"/>
          </p:cNvSpPr>
          <p:nvPr>
            <p:ph type="body" idx="1"/>
          </p:nvPr>
        </p:nvSpPr>
        <p:spPr>
          <a:xfrm>
            <a:off x="27432" y="1524000"/>
            <a:ext cx="4419600" cy="5334000"/>
          </a:xfrm>
        </p:spPr>
        <p:txBody>
          <a:bodyPr/>
          <a:lstStyle/>
          <a:p>
            <a:pPr eaLnBrk="1" hangingPunct="1">
              <a:buFontTx/>
              <a:buNone/>
            </a:pPr>
            <a:r>
              <a:rPr lang="en-ZA" sz="2400" b="1" dirty="0" smtClean="0">
                <a:solidFill>
                  <a:schemeClr val="tx1"/>
                </a:solidFill>
                <a:latin typeface="Arial" panose="020B0604020202020204" pitchFamily="34" charset="0"/>
                <a:cs typeface="Arial" panose="020B0604020202020204" pitchFamily="34" charset="0"/>
              </a:rPr>
              <a:t>Assistance is provided on the following basis:</a:t>
            </a:r>
          </a:p>
          <a:p>
            <a:pPr eaLnBrk="1" hangingPunct="1">
              <a:lnSpc>
                <a:spcPct val="150000"/>
              </a:lnSpc>
              <a:buClr>
                <a:schemeClr val="accent2"/>
              </a:buClr>
              <a:buFontTx/>
              <a:buBlip>
                <a:blip r:embed="rId3"/>
              </a:buBlip>
            </a:pPr>
            <a:r>
              <a:rPr lang="en-ZA" sz="1800" dirty="0" smtClean="0">
                <a:solidFill>
                  <a:schemeClr val="tx1"/>
                </a:solidFill>
                <a:latin typeface="Arial" panose="020B0604020202020204" pitchFamily="34" charset="0"/>
                <a:cs typeface="Arial" panose="020B0604020202020204" pitchFamily="34" charset="0"/>
              </a:rPr>
              <a:t>Travel (economy class)</a:t>
            </a:r>
          </a:p>
          <a:p>
            <a:pPr eaLnBrk="1" hangingPunct="1">
              <a:lnSpc>
                <a:spcPct val="150000"/>
              </a:lnSpc>
              <a:buClr>
                <a:schemeClr val="accent2"/>
              </a:buClr>
              <a:buFontTx/>
              <a:buBlip>
                <a:blip r:embed="rId3"/>
              </a:buBlip>
            </a:pPr>
            <a:r>
              <a:rPr lang="en-ZA" sz="1800" dirty="0" smtClean="0">
                <a:solidFill>
                  <a:schemeClr val="tx1"/>
                </a:solidFill>
                <a:latin typeface="Arial" panose="020B0604020202020204" pitchFamily="34" charset="0"/>
                <a:cs typeface="Arial" panose="020B0604020202020204" pitchFamily="34" charset="0"/>
              </a:rPr>
              <a:t>Daily subsistence</a:t>
            </a:r>
          </a:p>
          <a:p>
            <a:pPr eaLnBrk="1" hangingPunct="1">
              <a:lnSpc>
                <a:spcPct val="150000"/>
              </a:lnSpc>
              <a:buClr>
                <a:schemeClr val="accent2"/>
              </a:buClr>
              <a:buFontTx/>
              <a:buBlip>
                <a:blip r:embed="rId3"/>
              </a:buBlip>
            </a:pPr>
            <a:r>
              <a:rPr lang="en-ZA" sz="1800" dirty="0" smtClean="0">
                <a:solidFill>
                  <a:schemeClr val="tx1"/>
                </a:solidFill>
                <a:latin typeface="Arial" panose="020B0604020202020204" pitchFamily="34" charset="0"/>
                <a:cs typeface="Arial" panose="020B0604020202020204" pitchFamily="34" charset="0"/>
              </a:rPr>
              <a:t>Transport of samples</a:t>
            </a:r>
          </a:p>
          <a:p>
            <a:pPr eaLnBrk="1" hangingPunct="1">
              <a:lnSpc>
                <a:spcPct val="150000"/>
              </a:lnSpc>
              <a:buClr>
                <a:schemeClr val="accent2"/>
              </a:buClr>
              <a:buFontTx/>
              <a:buBlip>
                <a:blip r:embed="rId3"/>
              </a:buBlip>
            </a:pPr>
            <a:r>
              <a:rPr lang="en-ZA" sz="1800" dirty="0" smtClean="0">
                <a:solidFill>
                  <a:schemeClr val="tx1"/>
                </a:solidFill>
                <a:latin typeface="Arial" panose="020B0604020202020204" pitchFamily="34" charset="0"/>
                <a:cs typeface="Arial" panose="020B0604020202020204" pitchFamily="34" charset="0"/>
              </a:rPr>
              <a:t>Designing and printing of marketing materials</a:t>
            </a:r>
          </a:p>
          <a:p>
            <a:pPr eaLnBrk="1" hangingPunct="1">
              <a:lnSpc>
                <a:spcPct val="150000"/>
              </a:lnSpc>
              <a:buClr>
                <a:schemeClr val="accent2"/>
              </a:buClr>
              <a:buFontTx/>
              <a:buBlip>
                <a:blip r:embed="rId3"/>
              </a:buBlip>
            </a:pPr>
            <a:r>
              <a:rPr lang="en-ZA" sz="1800" dirty="0" smtClean="0">
                <a:solidFill>
                  <a:schemeClr val="tx1"/>
                </a:solidFill>
                <a:latin typeface="Arial" panose="020B0604020202020204" pitchFamily="34" charset="0"/>
                <a:cs typeface="Arial" panose="020B0604020202020204" pitchFamily="34" charset="0"/>
              </a:rPr>
              <a:t>Exhibition costs relating to stand rental, stand design and set up costs; rental of furniture</a:t>
            </a:r>
            <a:endParaRPr lang="en-US" sz="2400" dirty="0" smtClean="0">
              <a:solidFill>
                <a:schemeClr val="tx1"/>
              </a:solidFill>
              <a:latin typeface="Arial" panose="020B0604020202020204" pitchFamily="34" charset="0"/>
              <a:cs typeface="Arial" panose="020B0604020202020204" pitchFamily="34" charset="0"/>
            </a:endParaRPr>
          </a:p>
          <a:p>
            <a:pPr marL="457200" lvl="1" indent="0" eaLnBrk="1" hangingPunct="1">
              <a:buClr>
                <a:schemeClr val="accent2"/>
              </a:buClr>
              <a:buNone/>
            </a:pPr>
            <a:endParaRPr lang="en-US" sz="2400" dirty="0" smtClean="0">
              <a:solidFill>
                <a:schemeClr val="tx1"/>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4419600" cy="309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71395">
                                            <p:txEl>
                                              <p:pRg st="1" end="1"/>
                                            </p:txEl>
                                          </p:spTgt>
                                        </p:tgtEl>
                                        <p:attrNameLst>
                                          <p:attrName>style.visibility</p:attrName>
                                        </p:attrNameLst>
                                      </p:cBhvr>
                                      <p:to>
                                        <p:strVal val="visible"/>
                                      </p:to>
                                    </p:set>
                                    <p:animEffect transition="in" filter="plus(in)">
                                      <p:cBhvr>
                                        <p:cTn id="7" dur="1000"/>
                                        <p:tgtEl>
                                          <p:spTgt spid="571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71395">
                                            <p:txEl>
                                              <p:pRg st="2" end="2"/>
                                            </p:txEl>
                                          </p:spTgt>
                                        </p:tgtEl>
                                        <p:attrNameLst>
                                          <p:attrName>style.visibility</p:attrName>
                                        </p:attrNameLst>
                                      </p:cBhvr>
                                      <p:to>
                                        <p:strVal val="visible"/>
                                      </p:to>
                                    </p:set>
                                    <p:animEffect transition="in" filter="plus(in)">
                                      <p:cBhvr>
                                        <p:cTn id="12" dur="1000"/>
                                        <p:tgtEl>
                                          <p:spTgt spid="571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71395">
                                            <p:txEl>
                                              <p:pRg st="3" end="3"/>
                                            </p:txEl>
                                          </p:spTgt>
                                        </p:tgtEl>
                                        <p:attrNameLst>
                                          <p:attrName>style.visibility</p:attrName>
                                        </p:attrNameLst>
                                      </p:cBhvr>
                                      <p:to>
                                        <p:strVal val="visible"/>
                                      </p:to>
                                    </p:set>
                                    <p:animEffect transition="in" filter="plus(in)">
                                      <p:cBhvr>
                                        <p:cTn id="17" dur="1000"/>
                                        <p:tgtEl>
                                          <p:spTgt spid="571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71395">
                                            <p:txEl>
                                              <p:pRg st="4" end="4"/>
                                            </p:txEl>
                                          </p:spTgt>
                                        </p:tgtEl>
                                        <p:attrNameLst>
                                          <p:attrName>style.visibility</p:attrName>
                                        </p:attrNameLst>
                                      </p:cBhvr>
                                      <p:to>
                                        <p:strVal val="visible"/>
                                      </p:to>
                                    </p:set>
                                    <p:animEffect transition="in" filter="plus(in)">
                                      <p:cBhvr>
                                        <p:cTn id="22" dur="1000"/>
                                        <p:tgtEl>
                                          <p:spTgt spid="571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571395">
                                            <p:txEl>
                                              <p:pRg st="5" end="5"/>
                                            </p:txEl>
                                          </p:spTgt>
                                        </p:tgtEl>
                                        <p:attrNameLst>
                                          <p:attrName>style.visibility</p:attrName>
                                        </p:attrNameLst>
                                      </p:cBhvr>
                                      <p:to>
                                        <p:strVal val="visible"/>
                                      </p:to>
                                    </p:set>
                                    <p:animEffect transition="in" filter="plus(in)">
                                      <p:cBhvr>
                                        <p:cTn id="27" dur="1000"/>
                                        <p:tgtEl>
                                          <p:spTgt spid="571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0683022D-E46A-4DF2-86EE-7C4F5FDE10B6}" type="slidenum">
              <a:rPr lang="en-US" smtClean="0"/>
              <a:pPr/>
              <a:t>9</a:t>
            </a:fld>
            <a:endParaRPr lang="en-US" dirty="0" smtClean="0"/>
          </a:p>
        </p:txBody>
      </p:sp>
      <p:sp>
        <p:nvSpPr>
          <p:cNvPr id="588802" name="Rectangle 2"/>
          <p:cNvSpPr>
            <a:spLocks noGrp="1" noChangeArrowheads="1"/>
          </p:cNvSpPr>
          <p:nvPr>
            <p:ph type="title"/>
          </p:nvPr>
        </p:nvSpPr>
        <p:spPr>
          <a:xfrm>
            <a:off x="2286000" y="152400"/>
            <a:ext cx="6858000" cy="1295400"/>
          </a:xfrm>
        </p:spPr>
        <p:txBody>
          <a:bodyPr/>
          <a:lstStyle/>
          <a:p>
            <a:pPr>
              <a:defRPr/>
            </a:pPr>
            <a:r>
              <a:rPr lang="en-US" sz="2800" b="0" dirty="0" smtClean="0">
                <a:solidFill>
                  <a:schemeClr val="tx1"/>
                </a:solidFill>
              </a:rPr>
              <a:t/>
            </a:r>
            <a:br>
              <a:rPr lang="en-US" sz="2800" b="0" dirty="0" smtClean="0">
                <a:solidFill>
                  <a:schemeClr val="tx1"/>
                </a:solidFill>
              </a:rPr>
            </a:br>
            <a:r>
              <a:rPr lang="en-US" sz="2800" b="0" dirty="0" smtClean="0">
                <a:solidFill>
                  <a:schemeClr val="tx1"/>
                </a:solidFill>
              </a:rPr>
              <a:t>  </a:t>
            </a:r>
            <a:r>
              <a:rPr lang="en-US" sz="3200" dirty="0">
                <a:effectLst/>
              </a:rPr>
              <a:t>INDIVIDUAL PARTICIPATION </a:t>
            </a:r>
            <a:br>
              <a:rPr lang="en-US" sz="3200" dirty="0">
                <a:effectLst/>
              </a:rPr>
            </a:br>
            <a:r>
              <a:rPr lang="en-US" sz="3200" dirty="0">
                <a:effectLst/>
              </a:rPr>
              <a:t>ASSISTANCE</a:t>
            </a:r>
          </a:p>
        </p:txBody>
      </p:sp>
      <p:graphicFrame>
        <p:nvGraphicFramePr>
          <p:cNvPr id="588856" name="Group 56"/>
          <p:cNvGraphicFramePr>
            <a:graphicFrameLocks noGrp="1"/>
          </p:cNvGraphicFramePr>
          <p:nvPr>
            <p:ph type="body" idx="1"/>
            <p:extLst>
              <p:ext uri="{D42A27DB-BD31-4B8C-83A1-F6EECF244321}">
                <p14:modId xmlns:p14="http://schemas.microsoft.com/office/powerpoint/2010/main" val="1729850516"/>
              </p:ext>
            </p:extLst>
          </p:nvPr>
        </p:nvGraphicFramePr>
        <p:xfrm>
          <a:off x="3738793" y="1449324"/>
          <a:ext cx="5429533" cy="5614416"/>
        </p:xfrm>
        <a:graphic>
          <a:graphicData uri="http://schemas.openxmlformats.org/drawingml/2006/table">
            <a:tbl>
              <a:tblPr/>
              <a:tblGrid>
                <a:gridCol w="1061807">
                  <a:extLst>
                    <a:ext uri="{9D8B030D-6E8A-4147-A177-3AD203B41FA5}">
                      <a16:colId xmlns:a16="http://schemas.microsoft.com/office/drawing/2014/main" val="20000"/>
                    </a:ext>
                  </a:extLst>
                </a:gridCol>
                <a:gridCol w="4367726">
                  <a:extLst>
                    <a:ext uri="{9D8B030D-6E8A-4147-A177-3AD203B41FA5}">
                      <a16:colId xmlns:a16="http://schemas.microsoft.com/office/drawing/2014/main" val="20001"/>
                    </a:ext>
                  </a:extLst>
                </a:gridCol>
              </a:tblGrid>
              <a:tr h="3572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Economy class return airfare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0"/>
                  </a:ext>
                </a:extLst>
              </a:tr>
              <a:tr h="6788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 &amp;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SMME’s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100% to Maximum of R17,000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72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Subsistence Allowance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2"/>
                  </a:ext>
                </a:extLst>
              </a:tr>
              <a:tr h="58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 &amp; SMME’s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R2,300 per 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2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Transport of Samples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4"/>
                  </a:ext>
                </a:extLst>
              </a:tr>
              <a:tr h="605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 SMME’s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R17,500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72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Exhibition costs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hMerge="1">
                  <a:txBody>
                    <a:bodyPr/>
                    <a:lstStyle/>
                    <a:p>
                      <a:endParaRPr lang="en-ZA"/>
                    </a:p>
                  </a:txBody>
                  <a:tcPr/>
                </a:tc>
                <a:extLst>
                  <a:ext uri="{0D108BD9-81ED-4DB2-BD59-A6C34878D82A}">
                    <a16:rowId xmlns:a16="http://schemas.microsoft.com/office/drawing/2014/main" val="10006"/>
                  </a:ext>
                </a:extLst>
              </a:tr>
              <a:tr h="16501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SMME’s and Other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ZA" sz="1800" b="1" i="0" u="none" strike="noStrike" kern="1200" cap="none" normalizeH="0" baseline="0" dirty="0" smtClean="0">
                          <a:ln>
                            <a:noFill/>
                          </a:ln>
                          <a:solidFill>
                            <a:schemeClr val="tx1"/>
                          </a:solidFill>
                          <a:effectLst/>
                          <a:latin typeface="Arial" charset="0"/>
                          <a:ea typeface="+mn-ea"/>
                          <a:cs typeface="+mn-cs"/>
                        </a:rPr>
                        <a:t>R50 000 in countries outside the African Continent.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ZA" sz="1800" b="1" i="0" u="none" strike="noStrike" kern="1200" cap="none" normalizeH="0" baseline="0" dirty="0" smtClean="0">
                          <a:ln>
                            <a:noFill/>
                          </a:ln>
                          <a:solidFill>
                            <a:schemeClr val="tx1"/>
                          </a:solidFill>
                          <a:effectLst/>
                          <a:latin typeface="Arial" charset="0"/>
                          <a:ea typeface="+mn-ea"/>
                          <a:cs typeface="+mn-cs"/>
                        </a:rPr>
                        <a:t>R75 000 inside the African Continent Included: Design and printing of marketing materials, maximum R7000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ZA" sz="1800" b="1" i="0" u="none" strike="noStrike" kern="1200" cap="none" normalizeH="0" baseline="0" dirty="0" smtClean="0">
                          <a:ln>
                            <a:noFill/>
                          </a:ln>
                          <a:solidFill>
                            <a:schemeClr val="tx1"/>
                          </a:solidFill>
                          <a:effectLst/>
                          <a:latin typeface="Arial" charset="0"/>
                          <a:ea typeface="+mn-ea"/>
                          <a:cs typeface="+mn-cs"/>
                        </a:rPr>
                        <a:t>(Excluding VAT)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ZA" sz="1800" b="1" i="0" u="none" strike="noStrike" kern="1200" cap="none" normalizeH="0" baseline="0" dirty="0" smtClean="0">
                          <a:ln>
                            <a:noFill/>
                          </a:ln>
                          <a:solidFill>
                            <a:schemeClr val="tx1"/>
                          </a:solidFill>
                          <a:effectLst/>
                          <a:latin typeface="Arial" charset="0"/>
                          <a:ea typeface="+mn-ea"/>
                          <a:cs typeface="+mn-cs"/>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88" y="1600200"/>
            <a:ext cx="3706505"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73309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ti template">
  <a:themeElements>
    <a:clrScheme name="">
      <a:dk1>
        <a:srgbClr val="000000"/>
      </a:dk1>
      <a:lt1>
        <a:srgbClr val="FFFFFF"/>
      </a:lt1>
      <a:dk2>
        <a:srgbClr val="FF66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ti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t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t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t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t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t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t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ti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t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t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t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t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t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1373885</TotalTime>
  <Words>1760</Words>
  <Application>Microsoft Office PowerPoint</Application>
  <PresentationFormat>On-screen Show (4:3)</PresentationFormat>
  <Paragraphs>310</Paragraphs>
  <Slides>32</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ＭＳ Ｐゴシック</vt:lpstr>
      <vt:lpstr>Arial</vt:lpstr>
      <vt:lpstr>Arial Black</vt:lpstr>
      <vt:lpstr>Arial Unicode MS</vt:lpstr>
      <vt:lpstr>Calibri</vt:lpstr>
      <vt:lpstr>Franklin Gothic Book</vt:lpstr>
      <vt:lpstr>Times</vt:lpstr>
      <vt:lpstr>Times New Roman</vt:lpstr>
      <vt:lpstr>1_dti template</vt:lpstr>
      <vt:lpstr>Office Theme</vt:lpstr>
      <vt:lpstr>PowerPoint Presentation</vt:lpstr>
      <vt:lpstr>  EXPORT MARKETING AND  INVESTMENT ASSISTANCE (EMIA) </vt:lpstr>
      <vt:lpstr>OBJECTIVES</vt:lpstr>
      <vt:lpstr>EMIA OFFERINGS</vt:lpstr>
      <vt:lpstr>INDIVIDUAL  PARTICIPATION </vt:lpstr>
      <vt:lpstr>INDIVIDUAL PARTICIPATION </vt:lpstr>
      <vt:lpstr>INDIVIDUAL PARTICIPATION continued</vt:lpstr>
      <vt:lpstr> ACTUAL ASSISTANCE </vt:lpstr>
      <vt:lpstr>   INDIVIDUAL PARTICIPATION  ASSISTANCE</vt:lpstr>
      <vt:lpstr>   PRIMARY MARKET RESEARCH  ASSISTANCE</vt:lpstr>
      <vt:lpstr>EMIA GENERIC DOCUMENTS</vt:lpstr>
      <vt:lpstr>EMIA DOCUMENTS</vt:lpstr>
      <vt:lpstr>EMIA DOCUMENTS</vt:lpstr>
      <vt:lpstr>MANDATORY CONDITIONS</vt:lpstr>
      <vt:lpstr>ELIGIBLE ENTERPRISES</vt:lpstr>
      <vt:lpstr>PMR QUALIFYING CRITERIA</vt:lpstr>
      <vt:lpstr>LIMITATIONS</vt:lpstr>
      <vt:lpstr>LIMITATIONS ( Continued)</vt:lpstr>
      <vt:lpstr>APPLICATION PROCESS </vt:lpstr>
      <vt:lpstr>CLAIMS PROCESS </vt:lpstr>
      <vt:lpstr>REASONS FOR DECLINE</vt:lpstr>
      <vt:lpstr>REASONS FOR DECLINE</vt:lpstr>
      <vt:lpstr>REASONS FOR DECLINE</vt:lpstr>
      <vt:lpstr>ADDITIONAL INFORMATION/ CLARITY</vt:lpstr>
      <vt:lpstr>ADDITIONAL INFORMATION / CLARITY</vt:lpstr>
      <vt:lpstr>Notice Individual Participation</vt:lpstr>
      <vt:lpstr>CONTACT DETAILS</vt:lpstr>
      <vt:lpstr>CONTACT DETAILS</vt:lpstr>
      <vt:lpstr>CONTACT DETAILS</vt:lpstr>
      <vt:lpstr>PowerPoint Presentation</vt:lpstr>
      <vt:lpstr>COURIER ADDRESS: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Ngebi</dc:creator>
  <cp:lastModifiedBy>Busisiwe Radebe</cp:lastModifiedBy>
  <cp:revision>566</cp:revision>
  <cp:lastPrinted>2019-08-01T08:28:45Z</cp:lastPrinted>
  <dcterms:modified xsi:type="dcterms:W3CDTF">2021-08-18T08:38:45Z</dcterms:modified>
</cp:coreProperties>
</file>